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autoCompressPictures="0">
  <p:sldMasterIdLst>
    <p:sldMasterId id="2147483648" r:id="rId1"/>
  </p:sldMasterIdLst>
  <p:notesMasterIdLst>
    <p:notesMasterId r:id="rId35"/>
  </p:notesMasterIdLst>
  <p:handoutMasterIdLst>
    <p:handoutMasterId r:id="rId36"/>
  </p:handoutMasterIdLst>
  <p:sldIdLst>
    <p:sldId id="256" r:id="rId2"/>
    <p:sldId id="299" r:id="rId3"/>
    <p:sldId id="271" r:id="rId4"/>
    <p:sldId id="267" r:id="rId5"/>
    <p:sldId id="287" r:id="rId6"/>
    <p:sldId id="306" r:id="rId7"/>
    <p:sldId id="270" r:id="rId8"/>
    <p:sldId id="268" r:id="rId9"/>
    <p:sldId id="269" r:id="rId10"/>
    <p:sldId id="273" r:id="rId11"/>
    <p:sldId id="276" r:id="rId12"/>
    <p:sldId id="277" r:id="rId13"/>
    <p:sldId id="278" r:id="rId14"/>
    <p:sldId id="279" r:id="rId15"/>
    <p:sldId id="280" r:id="rId16"/>
    <p:sldId id="281" r:id="rId17"/>
    <p:sldId id="282" r:id="rId18"/>
    <p:sldId id="285" r:id="rId19"/>
    <p:sldId id="286" r:id="rId20"/>
    <p:sldId id="288" r:id="rId21"/>
    <p:sldId id="307" r:id="rId22"/>
    <p:sldId id="289" r:id="rId23"/>
    <p:sldId id="308" r:id="rId24"/>
    <p:sldId id="290" r:id="rId25"/>
    <p:sldId id="296" r:id="rId26"/>
    <p:sldId id="292" r:id="rId27"/>
    <p:sldId id="302" r:id="rId28"/>
    <p:sldId id="297" r:id="rId29"/>
    <p:sldId id="301" r:id="rId30"/>
    <p:sldId id="293" r:id="rId31"/>
    <p:sldId id="300" r:id="rId32"/>
    <p:sldId id="295" r:id="rId33"/>
    <p:sldId id="303"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C926"/>
    <a:srgbClr val="353C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18"/>
    <p:restoredTop sz="95961"/>
  </p:normalViewPr>
  <p:slideViewPr>
    <p:cSldViewPr snapToGrid="0">
      <p:cViewPr varScale="1">
        <p:scale>
          <a:sx n="120" d="100"/>
          <a:sy n="120" d="100"/>
        </p:scale>
        <p:origin x="1304"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09" d="100"/>
          <a:sy n="109" d="100"/>
        </p:scale>
        <p:origin x="406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56F28E8-F43E-CFD8-3BE8-C7D0100AD1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E01FEEE-780F-BC45-DDFF-3F9797B2F4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4580D6-61E1-854F-AC0E-BDBE538A5C90}" type="datetimeFigureOut">
              <a:rPr lang="fr-FR" smtClean="0"/>
              <a:t>23/01/2024</a:t>
            </a:fld>
            <a:endParaRPr lang="fr-FR"/>
          </a:p>
        </p:txBody>
      </p:sp>
      <p:sp>
        <p:nvSpPr>
          <p:cNvPr id="4" name="Espace réservé du pied de page 3">
            <a:extLst>
              <a:ext uri="{FF2B5EF4-FFF2-40B4-BE49-F238E27FC236}">
                <a16:creationId xmlns:a16="http://schemas.microsoft.com/office/drawing/2014/main" id="{3DC9310E-8DB2-D090-B1E9-900C4E1484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5C9EBD62-67D2-76EF-0FD9-9ED49FE2301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CC60FD-8112-7840-B114-BA6E04DBE315}" type="slidenum">
              <a:rPr lang="fr-FR" smtClean="0"/>
              <a:t>‹N°›</a:t>
            </a:fld>
            <a:endParaRPr lang="fr-FR"/>
          </a:p>
        </p:txBody>
      </p:sp>
    </p:spTree>
    <p:extLst>
      <p:ext uri="{BB962C8B-B14F-4D97-AF65-F5344CB8AC3E}">
        <p14:creationId xmlns:p14="http://schemas.microsoft.com/office/powerpoint/2010/main" val="4256245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D47FBE-3F42-804B-9D21-B5CA11842944}" type="datetimeFigureOut">
              <a:rPr lang="fr-FR" smtClean="0"/>
              <a:t>23/01/2024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6E11A3-CAAB-9148-8985-5BFFBC861269}" type="slidenum">
              <a:rPr lang="fr-FR" smtClean="0"/>
              <a:t>‹N°›</a:t>
            </a:fld>
            <a:endParaRPr lang="fr-FR"/>
          </a:p>
        </p:txBody>
      </p:sp>
    </p:spTree>
    <p:extLst>
      <p:ext uri="{BB962C8B-B14F-4D97-AF65-F5344CB8AC3E}">
        <p14:creationId xmlns:p14="http://schemas.microsoft.com/office/powerpoint/2010/main" val="252531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D6E11A3-CAAB-9148-8985-5BFFBC861269}" type="slidenum">
              <a:rPr lang="fr-FR" smtClean="0"/>
              <a:t>0</a:t>
            </a:fld>
            <a:endParaRPr lang="fr-FR"/>
          </a:p>
        </p:txBody>
      </p:sp>
    </p:spTree>
    <p:extLst>
      <p:ext uri="{BB962C8B-B14F-4D97-AF65-F5344CB8AC3E}">
        <p14:creationId xmlns:p14="http://schemas.microsoft.com/office/powerpoint/2010/main" val="2571070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D6E11A3-CAAB-9148-8985-5BFFBC861269}" type="slidenum">
              <a:rPr lang="fr-FR" smtClean="0"/>
              <a:t>29</a:t>
            </a:fld>
            <a:endParaRPr lang="fr-FR"/>
          </a:p>
        </p:txBody>
      </p:sp>
    </p:spTree>
    <p:extLst>
      <p:ext uri="{BB962C8B-B14F-4D97-AF65-F5344CB8AC3E}">
        <p14:creationId xmlns:p14="http://schemas.microsoft.com/office/powerpoint/2010/main" val="2638685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D6E11A3-CAAB-9148-8985-5BFFBC861269}" type="slidenum">
              <a:rPr lang="fr-FR" smtClean="0"/>
              <a:t>30</a:t>
            </a:fld>
            <a:endParaRPr lang="fr-FR"/>
          </a:p>
        </p:txBody>
      </p:sp>
    </p:spTree>
    <p:extLst>
      <p:ext uri="{BB962C8B-B14F-4D97-AF65-F5344CB8AC3E}">
        <p14:creationId xmlns:p14="http://schemas.microsoft.com/office/powerpoint/2010/main" val="2955285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D6E11A3-CAAB-9148-8985-5BFFBC861269}" type="slidenum">
              <a:rPr lang="fr-FR" smtClean="0"/>
              <a:t>1</a:t>
            </a:fld>
            <a:endParaRPr lang="fr-FR"/>
          </a:p>
        </p:txBody>
      </p:sp>
    </p:spTree>
    <p:extLst>
      <p:ext uri="{BB962C8B-B14F-4D97-AF65-F5344CB8AC3E}">
        <p14:creationId xmlns:p14="http://schemas.microsoft.com/office/powerpoint/2010/main" val="1613024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D6E11A3-CAAB-9148-8985-5BFFBC861269}" type="slidenum">
              <a:rPr lang="fr-FR" smtClean="0"/>
              <a:t>2</a:t>
            </a:fld>
            <a:endParaRPr lang="fr-FR"/>
          </a:p>
        </p:txBody>
      </p:sp>
    </p:spTree>
    <p:extLst>
      <p:ext uri="{BB962C8B-B14F-4D97-AF65-F5344CB8AC3E}">
        <p14:creationId xmlns:p14="http://schemas.microsoft.com/office/powerpoint/2010/main" val="1159751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D6E11A3-CAAB-9148-8985-5BFFBC861269}" type="slidenum">
              <a:rPr lang="fr-FR" smtClean="0"/>
              <a:t>7</a:t>
            </a:fld>
            <a:endParaRPr lang="fr-FR"/>
          </a:p>
        </p:txBody>
      </p:sp>
    </p:spTree>
    <p:extLst>
      <p:ext uri="{BB962C8B-B14F-4D97-AF65-F5344CB8AC3E}">
        <p14:creationId xmlns:p14="http://schemas.microsoft.com/office/powerpoint/2010/main" val="3125255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D6E11A3-CAAB-9148-8985-5BFFBC861269}" type="slidenum">
              <a:rPr lang="fr-FR" smtClean="0"/>
              <a:t>9</a:t>
            </a:fld>
            <a:endParaRPr lang="fr-FR"/>
          </a:p>
        </p:txBody>
      </p:sp>
    </p:spTree>
    <p:extLst>
      <p:ext uri="{BB962C8B-B14F-4D97-AF65-F5344CB8AC3E}">
        <p14:creationId xmlns:p14="http://schemas.microsoft.com/office/powerpoint/2010/main" val="67432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D6E11A3-CAAB-9148-8985-5BFFBC861269}" type="slidenum">
              <a:rPr lang="fr-FR" smtClean="0"/>
              <a:t>21</a:t>
            </a:fld>
            <a:endParaRPr lang="fr-FR"/>
          </a:p>
        </p:txBody>
      </p:sp>
    </p:spTree>
    <p:extLst>
      <p:ext uri="{BB962C8B-B14F-4D97-AF65-F5344CB8AC3E}">
        <p14:creationId xmlns:p14="http://schemas.microsoft.com/office/powerpoint/2010/main" val="1212818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D6E11A3-CAAB-9148-8985-5BFFBC861269}" type="slidenum">
              <a:rPr lang="fr-FR" smtClean="0"/>
              <a:t>25</a:t>
            </a:fld>
            <a:endParaRPr lang="fr-FR"/>
          </a:p>
        </p:txBody>
      </p:sp>
    </p:spTree>
    <p:extLst>
      <p:ext uri="{BB962C8B-B14F-4D97-AF65-F5344CB8AC3E}">
        <p14:creationId xmlns:p14="http://schemas.microsoft.com/office/powerpoint/2010/main" val="1871907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D6E11A3-CAAB-9148-8985-5BFFBC861269}" type="slidenum">
              <a:rPr lang="fr-FR" smtClean="0"/>
              <a:t>26</a:t>
            </a:fld>
            <a:endParaRPr lang="fr-FR"/>
          </a:p>
        </p:txBody>
      </p:sp>
    </p:spTree>
    <p:extLst>
      <p:ext uri="{BB962C8B-B14F-4D97-AF65-F5344CB8AC3E}">
        <p14:creationId xmlns:p14="http://schemas.microsoft.com/office/powerpoint/2010/main" val="128613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D6E11A3-CAAB-9148-8985-5BFFBC861269}" type="slidenum">
              <a:rPr lang="fr-FR" smtClean="0"/>
              <a:t>27</a:t>
            </a:fld>
            <a:endParaRPr lang="fr-FR"/>
          </a:p>
        </p:txBody>
      </p:sp>
    </p:spTree>
    <p:extLst>
      <p:ext uri="{BB962C8B-B14F-4D97-AF65-F5344CB8AC3E}">
        <p14:creationId xmlns:p14="http://schemas.microsoft.com/office/powerpoint/2010/main" val="3460192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1" name="Freeform 6"/>
          <p:cNvSpPr/>
          <p:nvPr/>
        </p:nvSpPr>
        <p:spPr bwMode="auto">
          <a:xfrm>
            <a:off x="0" y="-3175"/>
            <a:ext cx="12192000" cy="5718996"/>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449514" y="5650126"/>
            <a:ext cx="11290971" cy="434974"/>
          </a:xfrm>
        </p:spPr>
        <p:txBody>
          <a:bodyPr anchor="t">
            <a:noAutofit/>
          </a:bodyPr>
          <a:lstStyle>
            <a:lvl1pPr marL="0" indent="0" algn="l">
              <a:buNone/>
              <a:defRPr sz="3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4" name="Date Placeholder 3"/>
          <p:cNvSpPr>
            <a:spLocks noGrp="1"/>
          </p:cNvSpPr>
          <p:nvPr>
            <p:ph type="dt" sz="half" idx="10"/>
          </p:nvPr>
        </p:nvSpPr>
        <p:spPr>
          <a:xfrm>
            <a:off x="9334626" y="6287538"/>
            <a:ext cx="1343706" cy="365125"/>
          </a:xfrm>
        </p:spPr>
        <p:txBody>
          <a:bodyPr/>
          <a:lstStyle/>
          <a:p>
            <a:r>
              <a:rPr lang="fr-CH" dirty="0"/>
              <a:t>20/01/2023</a:t>
            </a:r>
            <a:endParaRPr lang="en-US" dirty="0"/>
          </a:p>
        </p:txBody>
      </p:sp>
      <p:sp>
        <p:nvSpPr>
          <p:cNvPr id="5" name="Footer Placeholder 4"/>
          <p:cNvSpPr>
            <a:spLocks noGrp="1"/>
          </p:cNvSpPr>
          <p:nvPr>
            <p:ph type="ftr" sz="quarter" idx="11"/>
          </p:nvPr>
        </p:nvSpPr>
        <p:spPr>
          <a:xfrm>
            <a:off x="451514" y="6287538"/>
            <a:ext cx="8644320" cy="365125"/>
          </a:xfrm>
        </p:spPr>
        <p:txBody>
          <a:bodyPr/>
          <a:lstStyle/>
          <a:p>
            <a:r>
              <a:rPr lang="en-US"/>
              <a:t>🟨 denis juillard ingenieur hes sarl </a:t>
            </a:r>
          </a:p>
          <a:p>
            <a:r>
              <a:rPr lang="en-US"/>
              <a:t>     seignette 24, ch 2616 - renan be</a:t>
            </a:r>
          </a:p>
        </p:txBody>
      </p:sp>
      <p:sp>
        <p:nvSpPr>
          <p:cNvPr id="6" name="Slide Number Placeholder 5"/>
          <p:cNvSpPr>
            <a:spLocks noGrp="1"/>
          </p:cNvSpPr>
          <p:nvPr>
            <p:ph type="sldNum" sz="quarter" idx="12"/>
          </p:nvPr>
        </p:nvSpPr>
        <p:spPr>
          <a:xfrm>
            <a:off x="10678331" y="6162064"/>
            <a:ext cx="1062155" cy="490599"/>
          </a:xfrm>
        </p:spPr>
        <p:txBody>
          <a:bodyPr/>
          <a:lstStyle/>
          <a:p>
            <a:fld id="{D57F1E4F-1CFF-5643-939E-217C01CDF565}" type="slidenum">
              <a:rPr lang="en-US"/>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fr-FR"/>
              <a:t>Modifiez le style du titre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fr-FR"/>
              <a:t>Cliquez sur l'icône pour ajouter une image</a:t>
            </a:r>
            <a:endParaRPr lang="en-US"/>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r>
              <a:rPr lang="fr-CH" dirty="0"/>
              <a:t>20/01/2023</a:t>
            </a:r>
            <a:endParaRPr lang="en-US" dirty="0"/>
          </a:p>
        </p:txBody>
      </p:sp>
      <p:sp>
        <p:nvSpPr>
          <p:cNvPr id="6" name="Footer Placeholder 5"/>
          <p:cNvSpPr>
            <a:spLocks noGrp="1"/>
          </p:cNvSpPr>
          <p:nvPr>
            <p:ph type="ftr" sz="quarter" idx="11"/>
          </p:nvPr>
        </p:nvSpPr>
        <p:spPr/>
        <p:txBody>
          <a:bodyPr/>
          <a:lstStyle/>
          <a:p>
            <a:r>
              <a:rPr lang="en-US"/>
              <a:t>🟨 denis juillard ingenieur hes sarl </a:t>
            </a:r>
          </a:p>
          <a:p>
            <a:r>
              <a:rPr lang="en-US"/>
              <a:t>     seignette 24, ch 2616 - renan be</a:t>
            </a:r>
          </a:p>
        </p:txBody>
      </p:sp>
      <p:sp>
        <p:nvSpPr>
          <p:cNvPr id="7" name="Slide Number Placeholder 6"/>
          <p:cNvSpPr>
            <a:spLocks noGrp="1"/>
          </p:cNvSpPr>
          <p:nvPr>
            <p:ph type="sldNum" sz="quarter" idx="12"/>
          </p:nvPr>
        </p:nvSpPr>
        <p:spPr/>
        <p:txBody>
          <a:bodyPr/>
          <a:lstStyle/>
          <a:p>
            <a:fld id="{D57F1E4F-1CFF-5643-939E-217C01CDF565}" type="slidenum">
              <a:rPr lang="en-US"/>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fr-FR"/>
              <a:t>Modifiez le style du titre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fr-FR"/>
              <a:t>Cliquez pour modifier les styles du texte du masque</a:t>
            </a:r>
          </a:p>
        </p:txBody>
      </p:sp>
      <p:sp>
        <p:nvSpPr>
          <p:cNvPr id="4" name="Date Placeholder 3"/>
          <p:cNvSpPr>
            <a:spLocks noGrp="1"/>
          </p:cNvSpPr>
          <p:nvPr>
            <p:ph type="dt" sz="half" idx="10"/>
          </p:nvPr>
        </p:nvSpPr>
        <p:spPr/>
        <p:txBody>
          <a:bodyPr/>
          <a:lstStyle/>
          <a:p>
            <a:r>
              <a:rPr lang="fr-CH"/>
              <a:t>12/10/22</a:t>
            </a:r>
            <a:endParaRPr lang="en-US"/>
          </a:p>
        </p:txBody>
      </p:sp>
      <p:sp>
        <p:nvSpPr>
          <p:cNvPr id="5" name="Footer Placeholder 4"/>
          <p:cNvSpPr>
            <a:spLocks noGrp="1"/>
          </p:cNvSpPr>
          <p:nvPr>
            <p:ph type="ftr" sz="quarter" idx="11"/>
          </p:nvPr>
        </p:nvSpPr>
        <p:spPr/>
        <p:txBody>
          <a:bodyPr/>
          <a:lstStyle/>
          <a:p>
            <a:r>
              <a:rPr lang="en-US"/>
              <a:t>🟨 denis juillard ingenieur hes sarl </a:t>
            </a:r>
          </a:p>
          <a:p>
            <a:r>
              <a:rPr lang="en-US"/>
              <a:t>     seignette 24, ch 2616 - renan be</a:t>
            </a:r>
          </a:p>
        </p:txBody>
      </p:sp>
      <p:sp>
        <p:nvSpPr>
          <p:cNvPr id="6" name="Slide Number Placeholder 5"/>
          <p:cNvSpPr>
            <a:spLocks noGrp="1"/>
          </p:cNvSpPr>
          <p:nvPr>
            <p:ph type="sldNum" sz="quarter" idx="12"/>
          </p:nvPr>
        </p:nvSpPr>
        <p:spPr/>
        <p:txBody>
          <a:bodyPr/>
          <a:lstStyle/>
          <a:p>
            <a:fld id="{D57F1E4F-1CFF-5643-939E-217C01CDF565}" type="slidenum">
              <a:rPr lang="en-US"/>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fr-FR"/>
              <a:t>Modifiez le style du titre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fr-FR"/>
              <a:t>Cliquez pour modifier les styles du texte du masque</a:t>
            </a:r>
          </a:p>
        </p:txBody>
      </p:sp>
      <p:sp>
        <p:nvSpPr>
          <p:cNvPr id="2" name="Date Placeholder 1"/>
          <p:cNvSpPr>
            <a:spLocks noGrp="1"/>
          </p:cNvSpPr>
          <p:nvPr>
            <p:ph type="dt" sz="half" idx="10"/>
          </p:nvPr>
        </p:nvSpPr>
        <p:spPr/>
        <p:txBody>
          <a:bodyPr/>
          <a:lstStyle/>
          <a:p>
            <a:r>
              <a:rPr lang="fr-CH"/>
              <a:t>12/10/22</a:t>
            </a:r>
            <a:endParaRPr lang="en-US"/>
          </a:p>
        </p:txBody>
      </p:sp>
      <p:sp>
        <p:nvSpPr>
          <p:cNvPr id="3" name="Footer Placeholder 2"/>
          <p:cNvSpPr>
            <a:spLocks noGrp="1"/>
          </p:cNvSpPr>
          <p:nvPr>
            <p:ph type="ftr" sz="quarter" idx="11"/>
          </p:nvPr>
        </p:nvSpPr>
        <p:spPr/>
        <p:txBody>
          <a:bodyPr/>
          <a:lstStyle/>
          <a:p>
            <a:r>
              <a:rPr lang="en-US"/>
              <a:t>🟨 denis juillard ingenieur hes sarl </a:t>
            </a:r>
          </a:p>
          <a:p>
            <a:r>
              <a:rPr lang="en-US"/>
              <a:t>     seignette 24, ch 2616 - renan be</a:t>
            </a:r>
          </a:p>
        </p:txBody>
      </p:sp>
      <p:sp>
        <p:nvSpPr>
          <p:cNvPr id="4" name="Slide Number Placeholder 3"/>
          <p:cNvSpPr>
            <a:spLocks noGrp="1"/>
          </p:cNvSpPr>
          <p:nvPr>
            <p:ph type="sldNum" sz="quarter" idx="12"/>
          </p:nvPr>
        </p:nvSpPr>
        <p:spPr/>
        <p:txBody>
          <a:bodyPr/>
          <a:lstStyle/>
          <a:p>
            <a:fld id="{D57F1E4F-1CFF-5643-939E-217C01CDF565}" type="slidenum">
              <a:rPr lang="en-US"/>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CH"/>
              <a:t>12/10/22</a:t>
            </a:r>
            <a:endParaRPr lang="en-US"/>
          </a:p>
        </p:txBody>
      </p:sp>
      <p:sp>
        <p:nvSpPr>
          <p:cNvPr id="5" name="Footer Placeholder 4"/>
          <p:cNvSpPr>
            <a:spLocks noGrp="1"/>
          </p:cNvSpPr>
          <p:nvPr>
            <p:ph type="ftr" sz="quarter" idx="11"/>
          </p:nvPr>
        </p:nvSpPr>
        <p:spPr/>
        <p:txBody>
          <a:bodyPr/>
          <a:lstStyle/>
          <a:p>
            <a:r>
              <a:rPr lang="en-US"/>
              <a:t>🟨 denis juillard ingenieur hes sarl </a:t>
            </a:r>
          </a:p>
          <a:p>
            <a:r>
              <a:rPr lang="en-US"/>
              <a:t>     seignette 24, ch 2616 - renan be</a:t>
            </a:r>
          </a:p>
        </p:txBody>
      </p:sp>
      <p:sp>
        <p:nvSpPr>
          <p:cNvPr id="6" name="Slide Number Placeholder 5"/>
          <p:cNvSpPr>
            <a:spLocks noGrp="1"/>
          </p:cNvSpPr>
          <p:nvPr>
            <p:ph type="sldNum" sz="quarter" idx="12"/>
          </p:nvPr>
        </p:nvSpPr>
        <p:spPr/>
        <p:txBody>
          <a:bodyPr/>
          <a:lstStyle/>
          <a:p>
            <a:fld id="{D57F1E4F-1CFF-5643-939E-217C01CDF565}" type="slidenum">
              <a:rPr lang="en-US"/>
              <a:pPr/>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CH"/>
              <a:t>12/10/22</a:t>
            </a:r>
            <a:endParaRPr lang="en-US"/>
          </a:p>
        </p:txBody>
      </p:sp>
      <p:sp>
        <p:nvSpPr>
          <p:cNvPr id="5" name="Footer Placeholder 4"/>
          <p:cNvSpPr>
            <a:spLocks noGrp="1"/>
          </p:cNvSpPr>
          <p:nvPr>
            <p:ph type="ftr" sz="quarter" idx="11"/>
          </p:nvPr>
        </p:nvSpPr>
        <p:spPr/>
        <p:txBody>
          <a:bodyPr/>
          <a:lstStyle/>
          <a:p>
            <a:r>
              <a:rPr lang="en-US"/>
              <a:t>🟨 denis juillard ingenieur hes sarl </a:t>
            </a:r>
          </a:p>
          <a:p>
            <a:r>
              <a:rPr lang="en-US"/>
              <a:t>     seignette 24, ch 2616 - renan be</a:t>
            </a:r>
          </a:p>
        </p:txBody>
      </p:sp>
      <p:sp>
        <p:nvSpPr>
          <p:cNvPr id="6" name="Slide Number Placeholder 5"/>
          <p:cNvSpPr>
            <a:spLocks noGrp="1"/>
          </p:cNvSpPr>
          <p:nvPr>
            <p:ph type="sldNum" sz="quarter" idx="12"/>
          </p:nvPr>
        </p:nvSpPr>
        <p:spPr/>
        <p:txBody>
          <a:bodyPr/>
          <a:lstStyle/>
          <a:p>
            <a:fld id="{D57F1E4F-1CFF-5643-939E-217C01CDF565}" type="slidenum">
              <a:rPr lang="en-US"/>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fr-FR"/>
              <a:t>Modifiez le style du titre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CH" dirty="0"/>
              <a:t>20/01/2023</a:t>
            </a:r>
            <a:endParaRPr lang="en-US" dirty="0"/>
          </a:p>
        </p:txBody>
      </p:sp>
      <p:sp>
        <p:nvSpPr>
          <p:cNvPr id="5" name="Footer Placeholder 4"/>
          <p:cNvSpPr>
            <a:spLocks noGrp="1"/>
          </p:cNvSpPr>
          <p:nvPr>
            <p:ph type="ftr" sz="quarter" idx="11"/>
          </p:nvPr>
        </p:nvSpPr>
        <p:spPr/>
        <p:txBody>
          <a:bodyPr/>
          <a:lstStyle/>
          <a:p>
            <a:r>
              <a:rPr lang="en-US"/>
              <a:t>🟨 denis juillard ingenieur hes sarl </a:t>
            </a:r>
          </a:p>
          <a:p>
            <a:r>
              <a:rPr lang="en-US"/>
              <a:t>     seignette 24, ch 2616 - renan be</a:t>
            </a:r>
          </a:p>
        </p:txBody>
      </p:sp>
      <p:sp>
        <p:nvSpPr>
          <p:cNvPr id="6" name="Slide Number Placeholder 5"/>
          <p:cNvSpPr>
            <a:spLocks noGrp="1"/>
          </p:cNvSpPr>
          <p:nvPr>
            <p:ph type="sldNum" sz="quarter" idx="12"/>
          </p:nvPr>
        </p:nvSpPr>
        <p:spPr/>
        <p:txBody>
          <a:bodyPr/>
          <a:lstStyle/>
          <a:p>
            <a:fld id="{D57F1E4F-1CFF-5643-939E-217C01CDF565}" type="slidenum">
              <a:rPr lang="en-US"/>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0" name="Freeform 7"/>
          <p:cNvSpPr/>
          <p:nvPr/>
        </p:nvSpPr>
        <p:spPr bwMode="auto">
          <a:xfrm>
            <a:off x="0" y="0"/>
            <a:ext cx="12192000" cy="5715156"/>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fr-FR"/>
              <a:t>Modifiez le style du titre</a:t>
            </a:r>
            <a:endParaRPr lang="en-US" dirty="0"/>
          </a:p>
        </p:txBody>
      </p:sp>
      <p:sp>
        <p:nvSpPr>
          <p:cNvPr id="3" name="Text Placeholder 2"/>
          <p:cNvSpPr>
            <a:spLocks noGrp="1"/>
          </p:cNvSpPr>
          <p:nvPr>
            <p:ph type="body" idx="1"/>
          </p:nvPr>
        </p:nvSpPr>
        <p:spPr>
          <a:xfrm>
            <a:off x="451514" y="5571337"/>
            <a:ext cx="11288972" cy="433955"/>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4" name="Date Placeholder 3"/>
          <p:cNvSpPr>
            <a:spLocks noGrp="1"/>
          </p:cNvSpPr>
          <p:nvPr>
            <p:ph type="dt" sz="half" idx="10"/>
          </p:nvPr>
        </p:nvSpPr>
        <p:spPr/>
        <p:txBody>
          <a:bodyPr/>
          <a:lstStyle>
            <a:lvl1pPr algn="ctr">
              <a:defRPr/>
            </a:lvl1pPr>
          </a:lstStyle>
          <a:p>
            <a:r>
              <a:rPr lang="fr-CH" dirty="0"/>
              <a:t>20/01/2023</a:t>
            </a:r>
            <a:endParaRPr lang="en-US" dirty="0"/>
          </a:p>
        </p:txBody>
      </p:sp>
      <p:sp>
        <p:nvSpPr>
          <p:cNvPr id="5" name="Footer Placeholder 4"/>
          <p:cNvSpPr>
            <a:spLocks noGrp="1"/>
          </p:cNvSpPr>
          <p:nvPr>
            <p:ph type="ftr" sz="quarter" idx="11"/>
          </p:nvPr>
        </p:nvSpPr>
        <p:spPr/>
        <p:txBody>
          <a:bodyPr/>
          <a:lstStyle/>
          <a:p>
            <a:r>
              <a:rPr lang="en-US"/>
              <a:t>🟨 denis juillard ingenieur hes sarl </a:t>
            </a:r>
          </a:p>
          <a:p>
            <a:r>
              <a:rPr lang="en-US"/>
              <a:t>     seignette 24, ch 2616 - renan be</a:t>
            </a:r>
          </a:p>
        </p:txBody>
      </p:sp>
      <p:sp>
        <p:nvSpPr>
          <p:cNvPr id="6" name="Slide Number Placeholder 5"/>
          <p:cNvSpPr>
            <a:spLocks noGrp="1"/>
          </p:cNvSpPr>
          <p:nvPr>
            <p:ph type="sldNum" sz="quarter" idx="12"/>
          </p:nvPr>
        </p:nvSpPr>
        <p:spPr/>
        <p:txBody>
          <a:bodyPr/>
          <a:lstStyle/>
          <a:p>
            <a:fld id="{D57F1E4F-1CFF-5643-939E-217C01CDF565}" type="slidenum">
              <a:rPr lang="en-US"/>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r>
              <a:rPr lang="fr-CH" dirty="0"/>
              <a:t>20/01/2023</a:t>
            </a:r>
            <a:endParaRPr lang="en-US" dirty="0"/>
          </a:p>
        </p:txBody>
      </p:sp>
      <p:sp>
        <p:nvSpPr>
          <p:cNvPr id="6" name="Footer Placeholder 5"/>
          <p:cNvSpPr>
            <a:spLocks noGrp="1"/>
          </p:cNvSpPr>
          <p:nvPr>
            <p:ph type="ftr" sz="quarter" idx="11"/>
          </p:nvPr>
        </p:nvSpPr>
        <p:spPr/>
        <p:txBody>
          <a:bodyPr/>
          <a:lstStyle/>
          <a:p>
            <a:r>
              <a:rPr lang="en-US"/>
              <a:t>🟨 denis juillard ingenieur hes sarl </a:t>
            </a:r>
          </a:p>
          <a:p>
            <a:r>
              <a:rPr lang="en-US"/>
              <a:t>     seignette 24, ch 2616 - renan be</a:t>
            </a:r>
          </a:p>
        </p:txBody>
      </p:sp>
      <p:sp>
        <p:nvSpPr>
          <p:cNvPr id="7" name="Slide Number Placeholder 6"/>
          <p:cNvSpPr>
            <a:spLocks noGrp="1"/>
          </p:cNvSpPr>
          <p:nvPr>
            <p:ph type="sldNum" sz="quarter" idx="12"/>
          </p:nvPr>
        </p:nvSpPr>
        <p:spPr/>
        <p:txBody>
          <a:bodyPr/>
          <a:lstStyle/>
          <a:p>
            <a:fld id="{D57F1E4F-1CFF-5643-939E-217C01CDF565}" type="slidenum">
              <a:rPr lang="en-US"/>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r>
              <a:rPr lang="fr-CH" dirty="0"/>
              <a:t>20/01/2023</a:t>
            </a:r>
            <a:endParaRPr lang="en-US" dirty="0"/>
          </a:p>
        </p:txBody>
      </p:sp>
      <p:sp>
        <p:nvSpPr>
          <p:cNvPr id="8" name="Footer Placeholder 7"/>
          <p:cNvSpPr>
            <a:spLocks noGrp="1"/>
          </p:cNvSpPr>
          <p:nvPr>
            <p:ph type="ftr" sz="quarter" idx="11"/>
          </p:nvPr>
        </p:nvSpPr>
        <p:spPr/>
        <p:txBody>
          <a:bodyPr/>
          <a:lstStyle/>
          <a:p>
            <a:r>
              <a:rPr lang="en-US"/>
              <a:t>🟨 denis juillard ingenieur hes sarl </a:t>
            </a:r>
          </a:p>
          <a:p>
            <a:r>
              <a:rPr lang="en-US"/>
              <a:t>     seignette 24, ch 2616 - renan be</a:t>
            </a:r>
          </a:p>
        </p:txBody>
      </p:sp>
      <p:sp>
        <p:nvSpPr>
          <p:cNvPr id="9" name="Slide Number Placeholder 8"/>
          <p:cNvSpPr>
            <a:spLocks noGrp="1"/>
          </p:cNvSpPr>
          <p:nvPr>
            <p:ph type="sldNum" sz="quarter" idx="12"/>
          </p:nvPr>
        </p:nvSpPr>
        <p:spPr/>
        <p:txBody>
          <a:bodyPr/>
          <a:lstStyle/>
          <a:p>
            <a:fld id="{D57F1E4F-1CFF-5643-939E-217C01CDF565}" type="slidenum">
              <a:rPr lang="en-US"/>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Freeform 6"/>
          <p:cNvSpPr/>
          <p:nvPr/>
        </p:nvSpPr>
        <p:spPr bwMode="auto">
          <a:xfrm>
            <a:off x="0" y="0"/>
            <a:ext cx="12192000" cy="141763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514" y="16370"/>
            <a:ext cx="11288972" cy="970450"/>
          </a:xfrm>
        </p:spPr>
        <p:txBody>
          <a:bodyPr/>
          <a:lstStyle/>
          <a:p>
            <a:r>
              <a:rPr lang="fr-FR" dirty="0"/>
              <a:t>Modifiez le style du titre</a:t>
            </a:r>
            <a:endParaRPr lang="en-US" dirty="0"/>
          </a:p>
        </p:txBody>
      </p:sp>
      <p:sp>
        <p:nvSpPr>
          <p:cNvPr id="3" name="Date Placeholder 2"/>
          <p:cNvSpPr>
            <a:spLocks noGrp="1"/>
          </p:cNvSpPr>
          <p:nvPr>
            <p:ph type="dt" sz="half" idx="10"/>
          </p:nvPr>
        </p:nvSpPr>
        <p:spPr>
          <a:xfrm>
            <a:off x="9334626" y="6287544"/>
            <a:ext cx="1343706" cy="365125"/>
          </a:xfrm>
        </p:spPr>
        <p:txBody>
          <a:bodyPr/>
          <a:lstStyle>
            <a:lvl1pPr algn="ctr">
              <a:defRPr/>
            </a:lvl1pPr>
          </a:lstStyle>
          <a:p>
            <a:r>
              <a:rPr lang="fr-CH" dirty="0"/>
              <a:t>20/01/2023</a:t>
            </a:r>
            <a:endParaRPr lang="en-US" dirty="0"/>
          </a:p>
        </p:txBody>
      </p:sp>
      <p:sp>
        <p:nvSpPr>
          <p:cNvPr id="4" name="Footer Placeholder 3"/>
          <p:cNvSpPr>
            <a:spLocks noGrp="1"/>
          </p:cNvSpPr>
          <p:nvPr>
            <p:ph type="ftr" sz="quarter" idx="11"/>
          </p:nvPr>
        </p:nvSpPr>
        <p:spPr>
          <a:xfrm>
            <a:off x="451514" y="6287544"/>
            <a:ext cx="8644320" cy="365125"/>
          </a:xfrm>
        </p:spPr>
        <p:txBody>
          <a:bodyPr/>
          <a:lstStyle/>
          <a:p>
            <a:r>
              <a:rPr lang="en-US"/>
              <a:t>🟨 denis juillard ingenieur hes sarl </a:t>
            </a:r>
          </a:p>
          <a:p>
            <a:r>
              <a:rPr lang="en-US"/>
              <a:t>     seignette 24, ch 2616 - renan be</a:t>
            </a:r>
          </a:p>
        </p:txBody>
      </p:sp>
      <p:sp>
        <p:nvSpPr>
          <p:cNvPr id="5" name="Slide Number Placeholder 4"/>
          <p:cNvSpPr>
            <a:spLocks noGrp="1"/>
          </p:cNvSpPr>
          <p:nvPr>
            <p:ph type="sldNum" sz="quarter" idx="12"/>
          </p:nvPr>
        </p:nvSpPr>
        <p:spPr>
          <a:xfrm>
            <a:off x="10678331" y="6162070"/>
            <a:ext cx="1062155" cy="490599"/>
          </a:xfrm>
        </p:spPr>
        <p:txBody>
          <a:bodyPr/>
          <a:lstStyle/>
          <a:p>
            <a:fld id="{D57F1E4F-1CFF-5643-939E-217C01CDF565}" type="slidenum">
              <a:rPr lang="en-US"/>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CH" dirty="0"/>
              <a:t>20/01/2023</a:t>
            </a:r>
            <a:endParaRPr lang="en-US" dirty="0"/>
          </a:p>
        </p:txBody>
      </p:sp>
      <p:sp>
        <p:nvSpPr>
          <p:cNvPr id="3" name="Footer Placeholder 2"/>
          <p:cNvSpPr>
            <a:spLocks noGrp="1"/>
          </p:cNvSpPr>
          <p:nvPr>
            <p:ph type="ftr" sz="quarter" idx="11"/>
          </p:nvPr>
        </p:nvSpPr>
        <p:spPr/>
        <p:txBody>
          <a:bodyPr/>
          <a:lstStyle/>
          <a:p>
            <a:r>
              <a:rPr lang="en-US"/>
              <a:t>🟨 denis juillard ingenieur hes sarl </a:t>
            </a:r>
          </a:p>
          <a:p>
            <a:r>
              <a:rPr lang="en-US"/>
              <a:t>     seignette 24, ch 2616 - renan be</a:t>
            </a:r>
          </a:p>
        </p:txBody>
      </p:sp>
      <p:sp>
        <p:nvSpPr>
          <p:cNvPr id="4" name="Slide Number Placeholder 3"/>
          <p:cNvSpPr>
            <a:spLocks noGrp="1"/>
          </p:cNvSpPr>
          <p:nvPr>
            <p:ph type="sldNum" sz="quarter" idx="12"/>
          </p:nvPr>
        </p:nvSpPr>
        <p:spPr/>
        <p:txBody>
          <a:bodyPr/>
          <a:lstStyle/>
          <a:p>
            <a:fld id="{D57F1E4F-1CFF-5643-939E-217C01CDF565}" type="slidenum">
              <a:rPr lang="en-US"/>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fr-FR"/>
              <a:t>Modifiez le style du titre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r>
              <a:rPr lang="fr-CH" dirty="0"/>
              <a:t>20/01/2023</a:t>
            </a:r>
            <a:endParaRPr lang="en-US" dirty="0"/>
          </a:p>
        </p:txBody>
      </p:sp>
      <p:sp>
        <p:nvSpPr>
          <p:cNvPr id="6" name="Footer Placeholder 5"/>
          <p:cNvSpPr>
            <a:spLocks noGrp="1"/>
          </p:cNvSpPr>
          <p:nvPr>
            <p:ph type="ftr" sz="quarter" idx="11"/>
          </p:nvPr>
        </p:nvSpPr>
        <p:spPr/>
        <p:txBody>
          <a:bodyPr/>
          <a:lstStyle/>
          <a:p>
            <a:r>
              <a:rPr lang="en-US"/>
              <a:t>🟨 denis juillard ingenieur hes sarl       seignette 24, ch 2616 - renan be</a:t>
            </a:r>
          </a:p>
        </p:txBody>
      </p:sp>
      <p:sp>
        <p:nvSpPr>
          <p:cNvPr id="7" name="Slide Number Placeholder 6"/>
          <p:cNvSpPr>
            <a:spLocks noGrp="1"/>
          </p:cNvSpPr>
          <p:nvPr>
            <p:ph type="sldNum" sz="quarter" idx="12"/>
          </p:nvPr>
        </p:nvSpPr>
        <p:spPr/>
        <p:txBody>
          <a:bodyPr/>
          <a:lstStyle/>
          <a:p>
            <a:fld id="{D57F1E4F-1CFF-5643-939E-217C01CDF565}" type="slidenum">
              <a:rPr lang="en-US"/>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fr-FR"/>
              <a:t>Modifiez le style du titre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fr-FR"/>
              <a:t>Cliquez sur l'icône pour ajouter une image</a:t>
            </a:r>
            <a:endParaRPr lang="en-US"/>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3885810" y="6041362"/>
            <a:ext cx="976879" cy="365125"/>
          </a:xfrm>
        </p:spPr>
        <p:txBody>
          <a:bodyPr/>
          <a:lstStyle/>
          <a:p>
            <a:r>
              <a:rPr lang="fr-CH" dirty="0"/>
              <a:t>20/01/2023</a:t>
            </a:r>
            <a:endParaRPr lang="en-US" dirty="0"/>
          </a:p>
        </p:txBody>
      </p:sp>
      <p:sp>
        <p:nvSpPr>
          <p:cNvPr id="6" name="Footer Placeholder 5"/>
          <p:cNvSpPr>
            <a:spLocks noGrp="1"/>
          </p:cNvSpPr>
          <p:nvPr>
            <p:ph type="ftr" sz="quarter" idx="11"/>
          </p:nvPr>
        </p:nvSpPr>
        <p:spPr>
          <a:xfrm>
            <a:off x="590396" y="6041362"/>
            <a:ext cx="3295413" cy="365125"/>
          </a:xfrm>
        </p:spPr>
        <p:txBody>
          <a:bodyPr/>
          <a:lstStyle/>
          <a:p>
            <a:r>
              <a:rPr lang="en-US"/>
              <a:t>🟨 denis juillard ingenieur hes sarl </a:t>
            </a:r>
          </a:p>
          <a:p>
            <a:r>
              <a:rPr lang="en-US"/>
              <a:t>     seignette 24, ch 2616 - renan be</a:t>
            </a:r>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fr-FR"/>
              <a:t>Modifiez le style du titre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r>
              <a:rPr lang="en-US"/>
              <a:t>🟨 denis juillard ingenieur hes sarl </a:t>
            </a:r>
          </a:p>
          <a:p>
            <a:r>
              <a:rPr lang="en-US"/>
              <a:t>     seignette 24, ch 2616 - renan be</a:t>
            </a: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r>
              <a:rPr lang="fr-CH" dirty="0"/>
              <a:t>20/01/2023</a:t>
            </a:r>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a:pPr/>
              <a:t>‹N°›</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hdr="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s://www.climkit.io/"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5.jpeg"/><Relationship Id="rId7"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www.climkit.io/" TargetMode="External"/><Relationship Id="rId5" Type="http://schemas.openxmlformats.org/officeDocument/2006/relationships/image" Target="../media/image10.sv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157686E4-01FD-A858-E2E2-0B79B54814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2" name="Titre 1">
            <a:extLst>
              <a:ext uri="{FF2B5EF4-FFF2-40B4-BE49-F238E27FC236}">
                <a16:creationId xmlns:a16="http://schemas.microsoft.com/office/drawing/2014/main" id="{B7638633-C386-1C19-5432-D5B89F3B8EF8}"/>
              </a:ext>
            </a:extLst>
          </p:cNvPr>
          <p:cNvSpPr>
            <a:spLocks noGrp="1"/>
          </p:cNvSpPr>
          <p:nvPr>
            <p:ph type="ctrTitle"/>
          </p:nvPr>
        </p:nvSpPr>
        <p:spPr>
          <a:xfrm>
            <a:off x="398586" y="820614"/>
            <a:ext cx="11030307" cy="786044"/>
          </a:xfrm>
        </p:spPr>
        <p:txBody>
          <a:bodyPr/>
          <a:lstStyle/>
          <a:p>
            <a:r>
              <a:rPr lang="fr-CH" sz="4400" b="0" dirty="0">
                <a:latin typeface="Roboto" panose="02000000000000000000" pitchFamily="2" charset="0"/>
                <a:ea typeface="Roboto" panose="02000000000000000000" pitchFamily="2" charset="0"/>
                <a:cs typeface="Roboto" panose="02000000000000000000" pitchFamily="2" charset="0"/>
              </a:rPr>
              <a:t>Le soleil, source d’énergie inépuisable</a:t>
            </a:r>
            <a:r>
              <a:rPr lang="fr-CH" sz="4000" b="0" dirty="0">
                <a:latin typeface="Roboto" panose="02000000000000000000" pitchFamily="2" charset="0"/>
                <a:ea typeface="Roboto" panose="02000000000000000000" pitchFamily="2" charset="0"/>
                <a:cs typeface="Roboto" panose="02000000000000000000" pitchFamily="2" charset="0"/>
              </a:rPr>
              <a:t>!</a:t>
            </a:r>
            <a:endParaRPr lang="fr-FR" sz="4000" b="0" dirty="0">
              <a:latin typeface="Roboto" panose="02000000000000000000" pitchFamily="2" charset="0"/>
              <a:ea typeface="Roboto" panose="02000000000000000000" pitchFamily="2" charset="0"/>
              <a:cs typeface="Roboto" panose="02000000000000000000" pitchFamily="2" charset="0"/>
            </a:endParaRPr>
          </a:p>
        </p:txBody>
      </p:sp>
      <p:sp>
        <p:nvSpPr>
          <p:cNvPr id="3" name="Sous-titre 2">
            <a:extLst>
              <a:ext uri="{FF2B5EF4-FFF2-40B4-BE49-F238E27FC236}">
                <a16:creationId xmlns:a16="http://schemas.microsoft.com/office/drawing/2014/main" id="{A0EEFD8A-DD82-B64F-4DFF-E22E12A2BD8E}"/>
              </a:ext>
            </a:extLst>
          </p:cNvPr>
          <p:cNvSpPr>
            <a:spLocks noGrp="1"/>
          </p:cNvSpPr>
          <p:nvPr>
            <p:ph type="subTitle" idx="1"/>
          </p:nvPr>
        </p:nvSpPr>
        <p:spPr>
          <a:xfrm>
            <a:off x="445477" y="5292570"/>
            <a:ext cx="11630566" cy="434974"/>
          </a:xfrm>
        </p:spPr>
        <p:txBody>
          <a:bodyPr>
            <a:noAutofit/>
          </a:bodyPr>
          <a:lstStyle/>
          <a:p>
            <a:r>
              <a:rPr lang="fr-FR" sz="20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Projet d’installation de modules solaires PV sur l’immeuble Le Viognier @ Ovronnaz</a:t>
            </a:r>
          </a:p>
        </p:txBody>
      </p:sp>
      <p:sp>
        <p:nvSpPr>
          <p:cNvPr id="10" name="ZoneTexte 9">
            <a:extLst>
              <a:ext uri="{FF2B5EF4-FFF2-40B4-BE49-F238E27FC236}">
                <a16:creationId xmlns:a16="http://schemas.microsoft.com/office/drawing/2014/main" id="{586CE124-D7B8-E5EE-13C1-ED3AFC6DD2E9}"/>
              </a:ext>
            </a:extLst>
          </p:cNvPr>
          <p:cNvSpPr txBox="1"/>
          <p:nvPr/>
        </p:nvSpPr>
        <p:spPr>
          <a:xfrm>
            <a:off x="398586" y="1879498"/>
            <a:ext cx="5226962" cy="584775"/>
          </a:xfrm>
          <a:prstGeom prst="rect">
            <a:avLst/>
          </a:prstGeom>
          <a:noFill/>
        </p:spPr>
        <p:txBody>
          <a:bodyPr wrap="square" rtlCol="0">
            <a:spAutoFit/>
          </a:bodyPr>
          <a:lstStyle/>
          <a:p>
            <a:r>
              <a:rPr lang="fr-CH" sz="3200" u="none" strike="noStrike" dirty="0">
                <a:effectLst/>
                <a:latin typeface="Roboto" panose="02000000000000000000" pitchFamily="2" charset="0"/>
                <a:ea typeface="Roboto" panose="02000000000000000000" pitchFamily="2" charset="0"/>
                <a:cs typeface="Roboto" panose="02000000000000000000" pitchFamily="2" charset="0"/>
              </a:rPr>
              <a:t>Préparez-vous à briller !</a:t>
            </a:r>
          </a:p>
        </p:txBody>
      </p:sp>
      <p:sp>
        <p:nvSpPr>
          <p:cNvPr id="4" name="Espace réservé de la date 3">
            <a:extLst>
              <a:ext uri="{FF2B5EF4-FFF2-40B4-BE49-F238E27FC236}">
                <a16:creationId xmlns:a16="http://schemas.microsoft.com/office/drawing/2014/main" id="{25A0D906-ED95-32C1-BD37-CB67FB28FC87}"/>
              </a:ext>
            </a:extLst>
          </p:cNvPr>
          <p:cNvSpPr>
            <a:spLocks noGrp="1"/>
          </p:cNvSpPr>
          <p:nvPr>
            <p:ph type="dt" sz="half" idx="10"/>
          </p:nvPr>
        </p:nvSpPr>
        <p:spPr>
          <a:xfrm>
            <a:off x="9838592" y="6392007"/>
            <a:ext cx="839739" cy="269448"/>
          </a:xfrm>
        </p:spPr>
        <p:txBody>
          <a:bodyPr/>
          <a:lstStyle/>
          <a:p>
            <a:r>
              <a:rPr lang="fr-CH" dirty="0"/>
              <a:t>11/02/2023</a:t>
            </a:r>
            <a:endParaRPr lang="en-US" dirty="0"/>
          </a:p>
        </p:txBody>
      </p:sp>
      <p:sp>
        <p:nvSpPr>
          <p:cNvPr id="5" name="Espace réservé du pied de page 4">
            <a:extLst>
              <a:ext uri="{FF2B5EF4-FFF2-40B4-BE49-F238E27FC236}">
                <a16:creationId xmlns:a16="http://schemas.microsoft.com/office/drawing/2014/main" id="{18477FFE-78FC-0E02-0795-0E42B460E9FD}"/>
              </a:ext>
            </a:extLst>
          </p:cNvPr>
          <p:cNvSpPr>
            <a:spLocks noGrp="1"/>
          </p:cNvSpPr>
          <p:nvPr>
            <p:ph type="ftr" sz="quarter" idx="11"/>
          </p:nvPr>
        </p:nvSpPr>
        <p:spPr/>
        <p:txBody>
          <a:bodyPr/>
          <a:lstStyle/>
          <a:p>
            <a:r>
              <a:rPr lang="en-US"/>
              <a:t>🟨 denis juillard ingenieur hes sarl </a:t>
            </a:r>
          </a:p>
          <a:p>
            <a:r>
              <a:rPr lang="en-US"/>
              <a:t>     seignette 24, ch 2616 - renan be</a:t>
            </a:r>
          </a:p>
        </p:txBody>
      </p:sp>
      <p:sp>
        <p:nvSpPr>
          <p:cNvPr id="7" name="Espace réservé du numéro de diapositive 6">
            <a:extLst>
              <a:ext uri="{FF2B5EF4-FFF2-40B4-BE49-F238E27FC236}">
                <a16:creationId xmlns:a16="http://schemas.microsoft.com/office/drawing/2014/main" id="{D806861C-7BE8-994B-E225-8115620972FA}"/>
              </a:ext>
            </a:extLst>
          </p:cNvPr>
          <p:cNvSpPr>
            <a:spLocks noGrp="1"/>
          </p:cNvSpPr>
          <p:nvPr>
            <p:ph type="sldNum" sz="quarter" idx="12"/>
          </p:nvPr>
        </p:nvSpPr>
        <p:spPr>
          <a:xfrm>
            <a:off x="10678331" y="6162064"/>
            <a:ext cx="1062155" cy="490599"/>
          </a:xfrm>
        </p:spPr>
        <p:txBody>
          <a:bodyPr/>
          <a:lstStyle/>
          <a:p>
            <a:fld id="{D57F1E4F-1CFF-5643-939E-217C01CDF565}" type="slidenum">
              <a:rPr lang="en-US" smtClean="0">
                <a:solidFill>
                  <a:schemeClr val="accent4">
                    <a:lumMod val="60000"/>
                    <a:lumOff val="40000"/>
                  </a:schemeClr>
                </a:solidFill>
              </a:rPr>
              <a:pPr/>
              <a:t>0</a:t>
            </a:fld>
            <a:endParaRPr lang="en-US" dirty="0">
              <a:solidFill>
                <a:schemeClr val="accent4">
                  <a:lumMod val="60000"/>
                  <a:lumOff val="40000"/>
                </a:schemeClr>
              </a:solidFill>
            </a:endParaRPr>
          </a:p>
        </p:txBody>
      </p:sp>
    </p:spTree>
    <p:extLst>
      <p:ext uri="{BB962C8B-B14F-4D97-AF65-F5344CB8AC3E}">
        <p14:creationId xmlns:p14="http://schemas.microsoft.com/office/powerpoint/2010/main" val="404293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21378E65-3888-4470-6728-879D88660660}"/>
              </a:ext>
            </a:extLst>
          </p:cNvPr>
          <p:cNvSpPr>
            <a:spLocks noGrp="1"/>
          </p:cNvSpPr>
          <p:nvPr>
            <p:ph type="subTitle" idx="1"/>
          </p:nvPr>
        </p:nvSpPr>
        <p:spPr/>
        <p:txBody>
          <a:bodyPr/>
          <a:lstStyle/>
          <a:p>
            <a:r>
              <a:rPr lang="en-US" b="1" dirty="0">
                <a:solidFill>
                  <a:srgbClr val="FFFFFF"/>
                </a:solidFill>
                <a:latin typeface="Roboto" panose="02000000000000000000" pitchFamily="2" charset="0"/>
                <a:ea typeface="Roboto" panose="02000000000000000000" pitchFamily="2" charset="0"/>
                <a:cs typeface="Roboto" panose="02000000000000000000" pitchFamily="2" charset="0"/>
              </a:rPr>
              <a:t>Autoconsommation </a:t>
            </a:r>
            <a:r>
              <a:rPr lang="en-US" b="1" i="1" dirty="0">
                <a:solidFill>
                  <a:srgbClr val="FFFFFF"/>
                </a:solidFill>
                <a:latin typeface="Roboto" panose="02000000000000000000" pitchFamily="2" charset="0"/>
                <a:ea typeface="Roboto" panose="02000000000000000000" pitchFamily="2" charset="0"/>
                <a:cs typeface="Roboto" panose="02000000000000000000" pitchFamily="2" charset="0"/>
              </a:rPr>
              <a:t>sans</a:t>
            </a:r>
            <a:r>
              <a:rPr lang="en-US" b="1" dirty="0">
                <a:solidFill>
                  <a:srgbClr val="FFFFFF"/>
                </a:solidFill>
                <a:latin typeface="Roboto" panose="02000000000000000000" pitchFamily="2" charset="0"/>
                <a:ea typeface="Roboto" panose="02000000000000000000" pitchFamily="2" charset="0"/>
                <a:cs typeface="Roboto" panose="02000000000000000000" pitchFamily="2" charset="0"/>
              </a:rPr>
              <a:t> stockage virtuel ‘Horizon</a:t>
            </a:r>
            <a:r>
              <a:rPr lang="fr-FR" b="1" dirty="0">
                <a:solidFill>
                  <a:srgbClr val="FFFFFF"/>
                </a:solidFill>
                <a:latin typeface="Roboto" panose="02000000000000000000" pitchFamily="2" charset="0"/>
                <a:ea typeface="Roboto" panose="02000000000000000000" pitchFamily="2" charset="0"/>
                <a:cs typeface="Roboto" panose="02000000000000000000" pitchFamily="2" charset="0"/>
              </a:rPr>
              <a:t>’</a:t>
            </a:r>
            <a:endParaRPr lang="fr-FR" b="1" dirty="0">
              <a:latin typeface="Roboto" panose="02000000000000000000" pitchFamily="2" charset="0"/>
              <a:ea typeface="Roboto" panose="02000000000000000000" pitchFamily="2" charset="0"/>
              <a:cs typeface="Roboto" panose="02000000000000000000" pitchFamily="2" charset="0"/>
            </a:endParaRPr>
          </a:p>
          <a:p>
            <a:endParaRPr lang="fr-FR" dirty="0"/>
          </a:p>
        </p:txBody>
      </p:sp>
      <p:sp>
        <p:nvSpPr>
          <p:cNvPr id="5" name="Espace réservé du pied de page 4">
            <a:extLst>
              <a:ext uri="{FF2B5EF4-FFF2-40B4-BE49-F238E27FC236}">
                <a16:creationId xmlns:a16="http://schemas.microsoft.com/office/drawing/2014/main" id="{5B30BDAB-1186-8FC4-637C-E9C0BE582C6B}"/>
              </a:ext>
            </a:extLst>
          </p:cNvPr>
          <p:cNvSpPr>
            <a:spLocks noGrp="1"/>
          </p:cNvSpPr>
          <p:nvPr>
            <p:ph type="ftr" sz="quarter" idx="11"/>
          </p:nvPr>
        </p:nvSpPr>
        <p:spPr/>
        <p:txBody>
          <a:bodyPr/>
          <a:lstStyle/>
          <a:p>
            <a:r>
              <a:rPr lang="en-US" dirty="0"/>
              <a:t>🟨 denis juillard ingenieur hes sarl </a:t>
            </a:r>
          </a:p>
          <a:p>
            <a:r>
              <a:rPr lang="en-US" dirty="0"/>
              <a:t>     seignette 24, ch 2616 - renan be</a:t>
            </a:r>
          </a:p>
        </p:txBody>
      </p:sp>
      <p:sp>
        <p:nvSpPr>
          <p:cNvPr id="6" name="Espace réservé du numéro de diapositive 5">
            <a:extLst>
              <a:ext uri="{FF2B5EF4-FFF2-40B4-BE49-F238E27FC236}">
                <a16:creationId xmlns:a16="http://schemas.microsoft.com/office/drawing/2014/main" id="{43F1DF9D-A76D-F067-88B6-EEDB6CD5637C}"/>
              </a:ext>
            </a:extLst>
          </p:cNvPr>
          <p:cNvSpPr>
            <a:spLocks noGrp="1"/>
          </p:cNvSpPr>
          <p:nvPr>
            <p:ph type="sldNum" sz="quarter" idx="12"/>
          </p:nvPr>
        </p:nvSpPr>
        <p:spPr/>
        <p:txBody>
          <a:bodyPr/>
          <a:lstStyle/>
          <a:p>
            <a:fld id="{D57F1E4F-1CFF-5643-939E-217C01CDF565}" type="slidenum">
              <a:rPr lang="en-US" smtClean="0"/>
              <a:pPr/>
              <a:t>9</a:t>
            </a:fld>
            <a:endParaRPr lang="en-US"/>
          </a:p>
        </p:txBody>
      </p:sp>
      <p:sp>
        <p:nvSpPr>
          <p:cNvPr id="4" name="Espace réservé de la date 3">
            <a:extLst>
              <a:ext uri="{FF2B5EF4-FFF2-40B4-BE49-F238E27FC236}">
                <a16:creationId xmlns:a16="http://schemas.microsoft.com/office/drawing/2014/main" id="{D9C20F5D-A0CD-E64B-1A24-0B81919BB5AB}"/>
              </a:ext>
            </a:extLst>
          </p:cNvPr>
          <p:cNvSpPr>
            <a:spLocks noGrp="1"/>
          </p:cNvSpPr>
          <p:nvPr>
            <p:ph type="dt" sz="half" idx="10"/>
          </p:nvPr>
        </p:nvSpPr>
        <p:spPr>
          <a:xfrm>
            <a:off x="9838592" y="6392007"/>
            <a:ext cx="839739" cy="269448"/>
          </a:xfrm>
        </p:spPr>
        <p:txBody>
          <a:bodyPr/>
          <a:lstStyle/>
          <a:p>
            <a:r>
              <a:rPr lang="fr-CH" dirty="0"/>
              <a:t>11/02/2023</a:t>
            </a:r>
            <a:endParaRPr lang="en-US" dirty="0"/>
          </a:p>
        </p:txBody>
      </p:sp>
      <p:pic>
        <p:nvPicPr>
          <p:cNvPr id="9" name="Image 8">
            <a:extLst>
              <a:ext uri="{FF2B5EF4-FFF2-40B4-BE49-F238E27FC236}">
                <a16:creationId xmlns:a16="http://schemas.microsoft.com/office/drawing/2014/main" id="{80F6373A-4572-BABD-55AA-2B47043357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7228" y="338246"/>
            <a:ext cx="10220241" cy="4725850"/>
          </a:xfrm>
          <a:prstGeom prst="rect">
            <a:avLst/>
          </a:prstGeom>
        </p:spPr>
      </p:pic>
      <p:sp>
        <p:nvSpPr>
          <p:cNvPr id="2" name="ZoneTexte 1">
            <a:extLst>
              <a:ext uri="{FF2B5EF4-FFF2-40B4-BE49-F238E27FC236}">
                <a16:creationId xmlns:a16="http://schemas.microsoft.com/office/drawing/2014/main" id="{0077DC24-689E-0C29-32D2-9FF8C8911A41}"/>
              </a:ext>
            </a:extLst>
          </p:cNvPr>
          <p:cNvSpPr txBox="1"/>
          <p:nvPr/>
        </p:nvSpPr>
        <p:spPr>
          <a:xfrm>
            <a:off x="9261987" y="4986099"/>
            <a:ext cx="2015614" cy="307777"/>
          </a:xfrm>
          <a:prstGeom prst="rect">
            <a:avLst/>
          </a:prstGeom>
          <a:noFill/>
        </p:spPr>
        <p:txBody>
          <a:bodyPr wrap="square" rtlCol="0">
            <a:spAutoFit/>
          </a:bodyPr>
          <a:lstStyle/>
          <a:p>
            <a:pPr algn="r"/>
            <a:r>
              <a:rPr lang="fr-FR" sz="1400" dirty="0"/>
              <a:t>Source Genedis 2023</a:t>
            </a:r>
          </a:p>
        </p:txBody>
      </p:sp>
    </p:spTree>
    <p:extLst>
      <p:ext uri="{BB962C8B-B14F-4D97-AF65-F5344CB8AC3E}">
        <p14:creationId xmlns:p14="http://schemas.microsoft.com/office/powerpoint/2010/main" val="112624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21378E65-3888-4470-6728-879D88660660}"/>
              </a:ext>
            </a:extLst>
          </p:cNvPr>
          <p:cNvSpPr>
            <a:spLocks noGrp="1"/>
          </p:cNvSpPr>
          <p:nvPr>
            <p:ph type="subTitle" idx="1"/>
          </p:nvPr>
        </p:nvSpPr>
        <p:spPr/>
        <p:txBody>
          <a:bodyPr/>
          <a:lstStyle/>
          <a:p>
            <a:r>
              <a:rPr lang="en-US" b="1" dirty="0">
                <a:solidFill>
                  <a:srgbClr val="FFFFFF"/>
                </a:solidFill>
                <a:latin typeface="Roboto" panose="02000000000000000000" pitchFamily="2" charset="0"/>
                <a:ea typeface="Roboto" panose="02000000000000000000" pitchFamily="2" charset="0"/>
                <a:cs typeface="Roboto" panose="02000000000000000000" pitchFamily="2" charset="0"/>
              </a:rPr>
              <a:t>Autoconsommation </a:t>
            </a:r>
            <a:r>
              <a:rPr lang="en-US" b="1" i="1" dirty="0">
                <a:solidFill>
                  <a:srgbClr val="FFFFFF"/>
                </a:solidFill>
                <a:latin typeface="Roboto" panose="02000000000000000000" pitchFamily="2" charset="0"/>
                <a:ea typeface="Roboto" panose="02000000000000000000" pitchFamily="2" charset="0"/>
                <a:cs typeface="Roboto" panose="02000000000000000000" pitchFamily="2" charset="0"/>
              </a:rPr>
              <a:t>avec</a:t>
            </a:r>
            <a:r>
              <a:rPr lang="en-US" b="1" dirty="0">
                <a:solidFill>
                  <a:srgbClr val="FFFFFF"/>
                </a:solidFill>
                <a:latin typeface="Roboto" panose="02000000000000000000" pitchFamily="2" charset="0"/>
                <a:ea typeface="Roboto" panose="02000000000000000000" pitchFamily="2" charset="0"/>
                <a:cs typeface="Roboto" panose="02000000000000000000" pitchFamily="2" charset="0"/>
              </a:rPr>
              <a:t> stockage virtuel ‘Horizon</a:t>
            </a:r>
            <a:r>
              <a:rPr lang="fr-FR" b="1" dirty="0">
                <a:solidFill>
                  <a:srgbClr val="FFFFFF"/>
                </a:solidFill>
                <a:latin typeface="Roboto" panose="02000000000000000000" pitchFamily="2" charset="0"/>
                <a:ea typeface="Roboto" panose="02000000000000000000" pitchFamily="2" charset="0"/>
                <a:cs typeface="Roboto" panose="02000000000000000000" pitchFamily="2" charset="0"/>
              </a:rPr>
              <a:t>’</a:t>
            </a:r>
            <a:endParaRPr lang="fr-FR" b="1" dirty="0">
              <a:latin typeface="Roboto" panose="02000000000000000000" pitchFamily="2" charset="0"/>
              <a:ea typeface="Roboto" panose="02000000000000000000" pitchFamily="2" charset="0"/>
              <a:cs typeface="Roboto" panose="02000000000000000000" pitchFamily="2" charset="0"/>
            </a:endParaRPr>
          </a:p>
          <a:p>
            <a:endParaRPr lang="fr-FR" dirty="0"/>
          </a:p>
        </p:txBody>
      </p:sp>
      <p:sp>
        <p:nvSpPr>
          <p:cNvPr id="5" name="Espace réservé du pied de page 4">
            <a:extLst>
              <a:ext uri="{FF2B5EF4-FFF2-40B4-BE49-F238E27FC236}">
                <a16:creationId xmlns:a16="http://schemas.microsoft.com/office/drawing/2014/main" id="{5B30BDAB-1186-8FC4-637C-E9C0BE582C6B}"/>
              </a:ext>
            </a:extLst>
          </p:cNvPr>
          <p:cNvSpPr>
            <a:spLocks noGrp="1"/>
          </p:cNvSpPr>
          <p:nvPr>
            <p:ph type="ftr" sz="quarter" idx="11"/>
          </p:nvPr>
        </p:nvSpPr>
        <p:spPr/>
        <p:txBody>
          <a:bodyPr/>
          <a:lstStyle/>
          <a:p>
            <a:r>
              <a:rPr lang="en-US" dirty="0"/>
              <a:t>🟨 denis juillard ingenieur hes sarl </a:t>
            </a:r>
          </a:p>
          <a:p>
            <a:r>
              <a:rPr lang="en-US" dirty="0"/>
              <a:t>     seignette 24, ch 2616 - renan be</a:t>
            </a:r>
          </a:p>
        </p:txBody>
      </p:sp>
      <p:sp>
        <p:nvSpPr>
          <p:cNvPr id="6" name="Espace réservé du numéro de diapositive 5">
            <a:extLst>
              <a:ext uri="{FF2B5EF4-FFF2-40B4-BE49-F238E27FC236}">
                <a16:creationId xmlns:a16="http://schemas.microsoft.com/office/drawing/2014/main" id="{43F1DF9D-A76D-F067-88B6-EEDB6CD5637C}"/>
              </a:ext>
            </a:extLst>
          </p:cNvPr>
          <p:cNvSpPr>
            <a:spLocks noGrp="1"/>
          </p:cNvSpPr>
          <p:nvPr>
            <p:ph type="sldNum" sz="quarter" idx="12"/>
          </p:nvPr>
        </p:nvSpPr>
        <p:spPr/>
        <p:txBody>
          <a:bodyPr/>
          <a:lstStyle/>
          <a:p>
            <a:fld id="{D57F1E4F-1CFF-5643-939E-217C01CDF565}" type="slidenum">
              <a:rPr lang="en-US" smtClean="0"/>
              <a:pPr/>
              <a:t>10</a:t>
            </a:fld>
            <a:endParaRPr lang="en-US"/>
          </a:p>
        </p:txBody>
      </p:sp>
      <p:sp>
        <p:nvSpPr>
          <p:cNvPr id="4" name="Espace réservé de la date 3">
            <a:extLst>
              <a:ext uri="{FF2B5EF4-FFF2-40B4-BE49-F238E27FC236}">
                <a16:creationId xmlns:a16="http://schemas.microsoft.com/office/drawing/2014/main" id="{1979F397-08B1-9195-AF8A-9C1D6E579B5E}"/>
              </a:ext>
            </a:extLst>
          </p:cNvPr>
          <p:cNvSpPr>
            <a:spLocks noGrp="1"/>
          </p:cNvSpPr>
          <p:nvPr>
            <p:ph type="dt" sz="half" idx="10"/>
          </p:nvPr>
        </p:nvSpPr>
        <p:spPr>
          <a:xfrm>
            <a:off x="9838592" y="6392007"/>
            <a:ext cx="839739" cy="269448"/>
          </a:xfrm>
        </p:spPr>
        <p:txBody>
          <a:bodyPr/>
          <a:lstStyle/>
          <a:p>
            <a:r>
              <a:rPr lang="fr-CH" dirty="0"/>
              <a:t>11/02/2023</a:t>
            </a:r>
            <a:endParaRPr lang="en-US" dirty="0"/>
          </a:p>
        </p:txBody>
      </p:sp>
      <p:pic>
        <p:nvPicPr>
          <p:cNvPr id="7" name="Image 6">
            <a:extLst>
              <a:ext uri="{FF2B5EF4-FFF2-40B4-BE49-F238E27FC236}">
                <a16:creationId xmlns:a16="http://schemas.microsoft.com/office/drawing/2014/main" id="{0B8CD0D8-F6C6-8EA8-12AA-B49509B092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4530" y="338245"/>
            <a:ext cx="10220241" cy="4725851"/>
          </a:xfrm>
          <a:prstGeom prst="rect">
            <a:avLst/>
          </a:prstGeom>
        </p:spPr>
      </p:pic>
      <p:sp>
        <p:nvSpPr>
          <p:cNvPr id="2" name="ZoneTexte 1">
            <a:extLst>
              <a:ext uri="{FF2B5EF4-FFF2-40B4-BE49-F238E27FC236}">
                <a16:creationId xmlns:a16="http://schemas.microsoft.com/office/drawing/2014/main" id="{E0E97D20-6B54-648B-71FE-7266C54AB4C6}"/>
              </a:ext>
            </a:extLst>
          </p:cNvPr>
          <p:cNvSpPr txBox="1"/>
          <p:nvPr/>
        </p:nvSpPr>
        <p:spPr>
          <a:xfrm>
            <a:off x="9261987" y="4986099"/>
            <a:ext cx="2015614" cy="307777"/>
          </a:xfrm>
          <a:prstGeom prst="rect">
            <a:avLst/>
          </a:prstGeom>
          <a:noFill/>
        </p:spPr>
        <p:txBody>
          <a:bodyPr wrap="square" rtlCol="0">
            <a:spAutoFit/>
          </a:bodyPr>
          <a:lstStyle/>
          <a:p>
            <a:pPr algn="r"/>
            <a:r>
              <a:rPr lang="fr-FR" sz="1400" dirty="0"/>
              <a:t>Source Genedis 2023</a:t>
            </a:r>
          </a:p>
        </p:txBody>
      </p:sp>
    </p:spTree>
    <p:extLst>
      <p:ext uri="{BB962C8B-B14F-4D97-AF65-F5344CB8AC3E}">
        <p14:creationId xmlns:p14="http://schemas.microsoft.com/office/powerpoint/2010/main" val="2606331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B0F232E9-0FC3-DC18-CE0F-4EDCA850390D}"/>
              </a:ext>
            </a:extLst>
          </p:cNvPr>
          <p:cNvSpPr>
            <a:spLocks noGrp="1"/>
          </p:cNvSpPr>
          <p:nvPr>
            <p:ph type="subTitle" idx="1"/>
          </p:nvPr>
        </p:nvSpPr>
        <p:spPr/>
        <p:txBody>
          <a:bodyPr/>
          <a:lstStyle/>
          <a:p>
            <a:r>
              <a:rPr lang="fr-FR" b="1" dirty="0">
                <a:latin typeface="Roboto" panose="02000000000000000000" pitchFamily="2" charset="0"/>
                <a:ea typeface="Roboto" panose="02000000000000000000" pitchFamily="2" charset="0"/>
                <a:cs typeface="Roboto" panose="02000000000000000000" pitchFamily="2" charset="0"/>
              </a:rPr>
              <a:t>Une journée typique de printemps</a:t>
            </a:r>
          </a:p>
        </p:txBody>
      </p:sp>
      <p:sp>
        <p:nvSpPr>
          <p:cNvPr id="5" name="Espace réservé du pied de page 4">
            <a:extLst>
              <a:ext uri="{FF2B5EF4-FFF2-40B4-BE49-F238E27FC236}">
                <a16:creationId xmlns:a16="http://schemas.microsoft.com/office/drawing/2014/main" id="{190D7EBC-A20A-2ED9-A1AE-E6534354BF86}"/>
              </a:ext>
            </a:extLst>
          </p:cNvPr>
          <p:cNvSpPr>
            <a:spLocks noGrp="1"/>
          </p:cNvSpPr>
          <p:nvPr>
            <p:ph type="ftr" sz="quarter" idx="11"/>
          </p:nvPr>
        </p:nvSpPr>
        <p:spPr/>
        <p:txBody>
          <a:bodyPr/>
          <a:lstStyle/>
          <a:p>
            <a:r>
              <a:rPr lang="en-US"/>
              <a:t>🟨 denis juillard ingenieur hes sarl </a:t>
            </a:r>
          </a:p>
          <a:p>
            <a:r>
              <a:rPr lang="en-US"/>
              <a:t>     seignette 24, ch 2616 - renan be</a:t>
            </a:r>
          </a:p>
        </p:txBody>
      </p:sp>
      <p:sp>
        <p:nvSpPr>
          <p:cNvPr id="6" name="Espace réservé du numéro de diapositive 5">
            <a:extLst>
              <a:ext uri="{FF2B5EF4-FFF2-40B4-BE49-F238E27FC236}">
                <a16:creationId xmlns:a16="http://schemas.microsoft.com/office/drawing/2014/main" id="{0762FEC9-139E-67CE-C803-BC7B7EF0C289}"/>
              </a:ext>
            </a:extLst>
          </p:cNvPr>
          <p:cNvSpPr>
            <a:spLocks noGrp="1"/>
          </p:cNvSpPr>
          <p:nvPr>
            <p:ph type="sldNum" sz="quarter" idx="12"/>
          </p:nvPr>
        </p:nvSpPr>
        <p:spPr/>
        <p:txBody>
          <a:bodyPr/>
          <a:lstStyle/>
          <a:p>
            <a:fld id="{D57F1E4F-1CFF-5643-939E-217C01CDF565}" type="slidenum">
              <a:rPr lang="en-US" smtClean="0"/>
              <a:pPr/>
              <a:t>11</a:t>
            </a:fld>
            <a:endParaRPr lang="en-US"/>
          </a:p>
        </p:txBody>
      </p:sp>
      <p:sp>
        <p:nvSpPr>
          <p:cNvPr id="4" name="Espace réservé de la date 3">
            <a:extLst>
              <a:ext uri="{FF2B5EF4-FFF2-40B4-BE49-F238E27FC236}">
                <a16:creationId xmlns:a16="http://schemas.microsoft.com/office/drawing/2014/main" id="{0878D0F8-AF6A-2BEE-FF22-6FDA047832C3}"/>
              </a:ext>
            </a:extLst>
          </p:cNvPr>
          <p:cNvSpPr>
            <a:spLocks noGrp="1"/>
          </p:cNvSpPr>
          <p:nvPr>
            <p:ph type="dt" sz="half" idx="10"/>
          </p:nvPr>
        </p:nvSpPr>
        <p:spPr>
          <a:xfrm>
            <a:off x="9838592" y="6392007"/>
            <a:ext cx="839739" cy="269448"/>
          </a:xfrm>
        </p:spPr>
        <p:txBody>
          <a:bodyPr/>
          <a:lstStyle/>
          <a:p>
            <a:r>
              <a:rPr lang="fr-CH" dirty="0"/>
              <a:t>11/02/2023</a:t>
            </a:r>
            <a:endParaRPr lang="en-US" dirty="0"/>
          </a:p>
        </p:txBody>
      </p:sp>
      <p:sp>
        <p:nvSpPr>
          <p:cNvPr id="8" name="Flèche vers le bas 7">
            <a:extLst>
              <a:ext uri="{FF2B5EF4-FFF2-40B4-BE49-F238E27FC236}">
                <a16:creationId xmlns:a16="http://schemas.microsoft.com/office/drawing/2014/main" id="{44B4B37B-3A62-B702-CD2A-3041DC9E98FE}"/>
              </a:ext>
            </a:extLst>
          </p:cNvPr>
          <p:cNvSpPr/>
          <p:nvPr/>
        </p:nvSpPr>
        <p:spPr>
          <a:xfrm rot="1937288">
            <a:off x="7026761" y="2964828"/>
            <a:ext cx="195519" cy="880505"/>
          </a:xfrm>
          <a:prstGeom prst="downArrow">
            <a:avLst>
              <a:gd name="adj1" fmla="val 51296"/>
              <a:gd name="adj2" fmla="val 7675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0"/>
              <a:solidFill>
                <a:schemeClr val="accent1"/>
              </a:solidFill>
              <a:effectLst>
                <a:outerShdw blurRad="38100" dist="25400" dir="5400000" algn="ctr" rotWithShape="0">
                  <a:srgbClr val="6E747A">
                    <a:alpha val="43000"/>
                  </a:srgbClr>
                </a:outerShdw>
              </a:effectLst>
            </a:endParaRPr>
          </a:p>
        </p:txBody>
      </p:sp>
      <p:sp>
        <p:nvSpPr>
          <p:cNvPr id="9" name="ZoneTexte 8">
            <a:extLst>
              <a:ext uri="{FF2B5EF4-FFF2-40B4-BE49-F238E27FC236}">
                <a16:creationId xmlns:a16="http://schemas.microsoft.com/office/drawing/2014/main" id="{093C6451-D02A-5E77-0C2D-18BDE18FE7EA}"/>
              </a:ext>
            </a:extLst>
          </p:cNvPr>
          <p:cNvSpPr txBox="1"/>
          <p:nvPr/>
        </p:nvSpPr>
        <p:spPr>
          <a:xfrm>
            <a:off x="6498595" y="2326515"/>
            <a:ext cx="1643663" cy="738664"/>
          </a:xfrm>
          <a:prstGeom prst="rect">
            <a:avLst/>
          </a:prstGeom>
          <a:noFill/>
        </p:spPr>
        <p:txBody>
          <a:bodyPr wrap="square" rtlCol="0">
            <a:spAutoFit/>
          </a:bodyPr>
          <a:lstStyle/>
          <a:p>
            <a:pPr algn="ctr"/>
            <a:r>
              <a:rPr lang="fr-FR" sz="1050" dirty="0">
                <a:solidFill>
                  <a:schemeClr val="accent1"/>
                </a:solidFill>
              </a:rPr>
              <a:t>Ne tient pas compte de l’ombre du Grand Chavalard jusqu’au Petit Muveran</a:t>
            </a:r>
          </a:p>
        </p:txBody>
      </p:sp>
      <p:cxnSp>
        <p:nvCxnSpPr>
          <p:cNvPr id="11" name="Connecteur droit 10">
            <a:extLst>
              <a:ext uri="{FF2B5EF4-FFF2-40B4-BE49-F238E27FC236}">
                <a16:creationId xmlns:a16="http://schemas.microsoft.com/office/drawing/2014/main" id="{B39FA067-BF62-4446-A965-0286A61A5D50}"/>
              </a:ext>
            </a:extLst>
          </p:cNvPr>
          <p:cNvCxnSpPr>
            <a:cxnSpLocks/>
            <a:stCxn id="8" idx="2"/>
          </p:cNvCxnSpPr>
          <p:nvPr/>
        </p:nvCxnSpPr>
        <p:spPr>
          <a:xfrm>
            <a:off x="6889348" y="3777258"/>
            <a:ext cx="434" cy="569809"/>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2CE4DCD7-0331-DC4F-CD1E-8627B12B27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4529" y="338246"/>
            <a:ext cx="10220240" cy="4377814"/>
          </a:xfrm>
          <a:prstGeom prst="rect">
            <a:avLst/>
          </a:prstGeom>
        </p:spPr>
      </p:pic>
      <p:sp>
        <p:nvSpPr>
          <p:cNvPr id="2" name="ZoneTexte 1">
            <a:extLst>
              <a:ext uri="{FF2B5EF4-FFF2-40B4-BE49-F238E27FC236}">
                <a16:creationId xmlns:a16="http://schemas.microsoft.com/office/drawing/2014/main" id="{FCD53A9C-B36D-B374-911F-2E12C5D26E85}"/>
              </a:ext>
            </a:extLst>
          </p:cNvPr>
          <p:cNvSpPr txBox="1"/>
          <p:nvPr/>
        </p:nvSpPr>
        <p:spPr>
          <a:xfrm>
            <a:off x="9261987" y="4986099"/>
            <a:ext cx="2015614" cy="307777"/>
          </a:xfrm>
          <a:prstGeom prst="rect">
            <a:avLst/>
          </a:prstGeom>
          <a:noFill/>
        </p:spPr>
        <p:txBody>
          <a:bodyPr wrap="square" rtlCol="0">
            <a:spAutoFit/>
          </a:bodyPr>
          <a:lstStyle/>
          <a:p>
            <a:pPr algn="r"/>
            <a:r>
              <a:rPr lang="fr-FR" sz="1400" dirty="0"/>
              <a:t>Source Genedis 2023</a:t>
            </a:r>
          </a:p>
        </p:txBody>
      </p:sp>
    </p:spTree>
    <p:extLst>
      <p:ext uri="{BB962C8B-B14F-4D97-AF65-F5344CB8AC3E}">
        <p14:creationId xmlns:p14="http://schemas.microsoft.com/office/powerpoint/2010/main" val="84231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8B65A107-E04C-D7ED-A224-B04EC239D9AD}"/>
              </a:ext>
            </a:extLst>
          </p:cNvPr>
          <p:cNvSpPr>
            <a:spLocks noGrp="1"/>
          </p:cNvSpPr>
          <p:nvPr>
            <p:ph type="subTitle" idx="1"/>
          </p:nvPr>
        </p:nvSpPr>
        <p:spPr/>
        <p:txBody>
          <a:bodyPr/>
          <a:lstStyle/>
          <a:p>
            <a:r>
              <a:rPr lang="fr-FR" b="1" dirty="0">
                <a:latin typeface="Roboto" panose="02000000000000000000" pitchFamily="2" charset="0"/>
                <a:ea typeface="Roboto" panose="02000000000000000000" pitchFamily="2" charset="0"/>
                <a:cs typeface="Roboto" panose="02000000000000000000" pitchFamily="2" charset="0"/>
              </a:rPr>
              <a:t>Une journée typique d’été</a:t>
            </a:r>
          </a:p>
          <a:p>
            <a:endParaRPr lang="fr-FR" dirty="0"/>
          </a:p>
        </p:txBody>
      </p:sp>
      <p:sp>
        <p:nvSpPr>
          <p:cNvPr id="5" name="Espace réservé du pied de page 4">
            <a:extLst>
              <a:ext uri="{FF2B5EF4-FFF2-40B4-BE49-F238E27FC236}">
                <a16:creationId xmlns:a16="http://schemas.microsoft.com/office/drawing/2014/main" id="{4E6939CB-EEEA-1D14-CB1A-72D33C126C22}"/>
              </a:ext>
            </a:extLst>
          </p:cNvPr>
          <p:cNvSpPr>
            <a:spLocks noGrp="1"/>
          </p:cNvSpPr>
          <p:nvPr>
            <p:ph type="ftr" sz="quarter" idx="11"/>
          </p:nvPr>
        </p:nvSpPr>
        <p:spPr/>
        <p:txBody>
          <a:bodyPr/>
          <a:lstStyle/>
          <a:p>
            <a:r>
              <a:rPr lang="en-US"/>
              <a:t>🟨 denis juillard ingenieur hes sarl </a:t>
            </a:r>
          </a:p>
          <a:p>
            <a:r>
              <a:rPr lang="en-US"/>
              <a:t>     seignette 24, ch 2616 - renan be</a:t>
            </a:r>
          </a:p>
        </p:txBody>
      </p:sp>
      <p:sp>
        <p:nvSpPr>
          <p:cNvPr id="6" name="Espace réservé du numéro de diapositive 5">
            <a:extLst>
              <a:ext uri="{FF2B5EF4-FFF2-40B4-BE49-F238E27FC236}">
                <a16:creationId xmlns:a16="http://schemas.microsoft.com/office/drawing/2014/main" id="{784D43A0-5F73-9279-A019-3D07EC8AF448}"/>
              </a:ext>
            </a:extLst>
          </p:cNvPr>
          <p:cNvSpPr>
            <a:spLocks noGrp="1"/>
          </p:cNvSpPr>
          <p:nvPr>
            <p:ph type="sldNum" sz="quarter" idx="12"/>
          </p:nvPr>
        </p:nvSpPr>
        <p:spPr/>
        <p:txBody>
          <a:bodyPr/>
          <a:lstStyle/>
          <a:p>
            <a:fld id="{D57F1E4F-1CFF-5643-939E-217C01CDF565}" type="slidenum">
              <a:rPr lang="en-US" smtClean="0"/>
              <a:pPr/>
              <a:t>12</a:t>
            </a:fld>
            <a:endParaRPr lang="en-US"/>
          </a:p>
        </p:txBody>
      </p:sp>
      <p:sp>
        <p:nvSpPr>
          <p:cNvPr id="4" name="Espace réservé de la date 3">
            <a:extLst>
              <a:ext uri="{FF2B5EF4-FFF2-40B4-BE49-F238E27FC236}">
                <a16:creationId xmlns:a16="http://schemas.microsoft.com/office/drawing/2014/main" id="{4FA92B44-EE4A-AC7D-1014-C1BB943A145A}"/>
              </a:ext>
            </a:extLst>
          </p:cNvPr>
          <p:cNvSpPr>
            <a:spLocks noGrp="1"/>
          </p:cNvSpPr>
          <p:nvPr>
            <p:ph type="dt" sz="half" idx="10"/>
          </p:nvPr>
        </p:nvSpPr>
        <p:spPr>
          <a:xfrm>
            <a:off x="9838592" y="6392007"/>
            <a:ext cx="839739" cy="269448"/>
          </a:xfrm>
        </p:spPr>
        <p:txBody>
          <a:bodyPr/>
          <a:lstStyle/>
          <a:p>
            <a:r>
              <a:rPr lang="fr-CH" dirty="0"/>
              <a:t>11/02/2023</a:t>
            </a:r>
            <a:endParaRPr lang="en-US" dirty="0"/>
          </a:p>
        </p:txBody>
      </p:sp>
      <p:pic>
        <p:nvPicPr>
          <p:cNvPr id="2" name="Image 1">
            <a:extLst>
              <a:ext uri="{FF2B5EF4-FFF2-40B4-BE49-F238E27FC236}">
                <a16:creationId xmlns:a16="http://schemas.microsoft.com/office/drawing/2014/main" id="{78323CD9-87CB-22A3-B855-64F07C27C5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4528" y="335214"/>
            <a:ext cx="10220239" cy="4392983"/>
          </a:xfrm>
          <a:prstGeom prst="rect">
            <a:avLst/>
          </a:prstGeom>
        </p:spPr>
      </p:pic>
      <p:sp>
        <p:nvSpPr>
          <p:cNvPr id="7" name="ZoneTexte 6">
            <a:extLst>
              <a:ext uri="{FF2B5EF4-FFF2-40B4-BE49-F238E27FC236}">
                <a16:creationId xmlns:a16="http://schemas.microsoft.com/office/drawing/2014/main" id="{92EA8420-4654-AED3-8124-F16CAF7EE2CB}"/>
              </a:ext>
            </a:extLst>
          </p:cNvPr>
          <p:cNvSpPr txBox="1"/>
          <p:nvPr/>
        </p:nvSpPr>
        <p:spPr>
          <a:xfrm>
            <a:off x="9261987" y="4986099"/>
            <a:ext cx="2015614" cy="307777"/>
          </a:xfrm>
          <a:prstGeom prst="rect">
            <a:avLst/>
          </a:prstGeom>
          <a:noFill/>
        </p:spPr>
        <p:txBody>
          <a:bodyPr wrap="square" rtlCol="0">
            <a:spAutoFit/>
          </a:bodyPr>
          <a:lstStyle/>
          <a:p>
            <a:pPr algn="r"/>
            <a:r>
              <a:rPr lang="fr-FR" sz="1400" dirty="0"/>
              <a:t>Source Genedis 2023</a:t>
            </a:r>
          </a:p>
        </p:txBody>
      </p:sp>
    </p:spTree>
    <p:extLst>
      <p:ext uri="{BB962C8B-B14F-4D97-AF65-F5344CB8AC3E}">
        <p14:creationId xmlns:p14="http://schemas.microsoft.com/office/powerpoint/2010/main" val="4246098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D342CCFD-0F73-2251-1DA4-7CAE5CAD5D06}"/>
              </a:ext>
            </a:extLst>
          </p:cNvPr>
          <p:cNvSpPr>
            <a:spLocks noGrp="1"/>
          </p:cNvSpPr>
          <p:nvPr>
            <p:ph type="subTitle" idx="1"/>
          </p:nvPr>
        </p:nvSpPr>
        <p:spPr/>
        <p:txBody>
          <a:bodyPr/>
          <a:lstStyle/>
          <a:p>
            <a:r>
              <a:rPr lang="fr-FR" b="1" dirty="0">
                <a:latin typeface="Roboto" panose="02000000000000000000" pitchFamily="2" charset="0"/>
                <a:ea typeface="Roboto" panose="02000000000000000000" pitchFamily="2" charset="0"/>
                <a:cs typeface="Roboto" panose="02000000000000000000" pitchFamily="2" charset="0"/>
              </a:rPr>
              <a:t>Une journée typique d’automne</a:t>
            </a:r>
          </a:p>
          <a:p>
            <a:endParaRPr lang="fr-FR" dirty="0"/>
          </a:p>
        </p:txBody>
      </p:sp>
      <p:sp>
        <p:nvSpPr>
          <p:cNvPr id="5" name="Espace réservé du pied de page 4">
            <a:extLst>
              <a:ext uri="{FF2B5EF4-FFF2-40B4-BE49-F238E27FC236}">
                <a16:creationId xmlns:a16="http://schemas.microsoft.com/office/drawing/2014/main" id="{743D3910-CAD5-652B-9FB2-A62B1919B246}"/>
              </a:ext>
            </a:extLst>
          </p:cNvPr>
          <p:cNvSpPr>
            <a:spLocks noGrp="1"/>
          </p:cNvSpPr>
          <p:nvPr>
            <p:ph type="ftr" sz="quarter" idx="11"/>
          </p:nvPr>
        </p:nvSpPr>
        <p:spPr/>
        <p:txBody>
          <a:bodyPr/>
          <a:lstStyle/>
          <a:p>
            <a:r>
              <a:rPr lang="en-US"/>
              <a:t>🟨 denis juillard ingenieur hes sarl </a:t>
            </a:r>
          </a:p>
          <a:p>
            <a:r>
              <a:rPr lang="en-US"/>
              <a:t>     seignette 24, ch 2616 - renan be</a:t>
            </a:r>
          </a:p>
        </p:txBody>
      </p:sp>
      <p:sp>
        <p:nvSpPr>
          <p:cNvPr id="6" name="Espace réservé du numéro de diapositive 5">
            <a:extLst>
              <a:ext uri="{FF2B5EF4-FFF2-40B4-BE49-F238E27FC236}">
                <a16:creationId xmlns:a16="http://schemas.microsoft.com/office/drawing/2014/main" id="{EFC12EA2-7AB1-20CF-C4A8-2D1978CE0A96}"/>
              </a:ext>
            </a:extLst>
          </p:cNvPr>
          <p:cNvSpPr>
            <a:spLocks noGrp="1"/>
          </p:cNvSpPr>
          <p:nvPr>
            <p:ph type="sldNum" sz="quarter" idx="12"/>
          </p:nvPr>
        </p:nvSpPr>
        <p:spPr/>
        <p:txBody>
          <a:bodyPr/>
          <a:lstStyle/>
          <a:p>
            <a:fld id="{D57F1E4F-1CFF-5643-939E-217C01CDF565}" type="slidenum">
              <a:rPr lang="en-US" smtClean="0"/>
              <a:pPr/>
              <a:t>13</a:t>
            </a:fld>
            <a:endParaRPr lang="en-US"/>
          </a:p>
        </p:txBody>
      </p:sp>
      <p:sp>
        <p:nvSpPr>
          <p:cNvPr id="4" name="Espace réservé de la date 3">
            <a:extLst>
              <a:ext uri="{FF2B5EF4-FFF2-40B4-BE49-F238E27FC236}">
                <a16:creationId xmlns:a16="http://schemas.microsoft.com/office/drawing/2014/main" id="{0A8B82BB-FF9C-D5D1-C1CD-33C89CBD04E2}"/>
              </a:ext>
            </a:extLst>
          </p:cNvPr>
          <p:cNvSpPr>
            <a:spLocks noGrp="1"/>
          </p:cNvSpPr>
          <p:nvPr>
            <p:ph type="dt" sz="half" idx="10"/>
          </p:nvPr>
        </p:nvSpPr>
        <p:spPr>
          <a:xfrm>
            <a:off x="9838592" y="6392007"/>
            <a:ext cx="839739" cy="269448"/>
          </a:xfrm>
        </p:spPr>
        <p:txBody>
          <a:bodyPr/>
          <a:lstStyle/>
          <a:p>
            <a:r>
              <a:rPr lang="fr-CH" dirty="0"/>
              <a:t>11/02/2023</a:t>
            </a:r>
            <a:endParaRPr lang="en-US" dirty="0"/>
          </a:p>
        </p:txBody>
      </p:sp>
      <p:pic>
        <p:nvPicPr>
          <p:cNvPr id="2" name="Image 1">
            <a:extLst>
              <a:ext uri="{FF2B5EF4-FFF2-40B4-BE49-F238E27FC236}">
                <a16:creationId xmlns:a16="http://schemas.microsoft.com/office/drawing/2014/main" id="{29E1073B-499F-1DBE-6F21-8B1596C8B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4527" y="335213"/>
            <a:ext cx="10220239" cy="4379499"/>
          </a:xfrm>
          <a:prstGeom prst="rect">
            <a:avLst/>
          </a:prstGeom>
        </p:spPr>
      </p:pic>
      <p:sp>
        <p:nvSpPr>
          <p:cNvPr id="7" name="ZoneTexte 6">
            <a:extLst>
              <a:ext uri="{FF2B5EF4-FFF2-40B4-BE49-F238E27FC236}">
                <a16:creationId xmlns:a16="http://schemas.microsoft.com/office/drawing/2014/main" id="{90F8D954-17B0-A3E5-EB37-2F5885951FD7}"/>
              </a:ext>
            </a:extLst>
          </p:cNvPr>
          <p:cNvSpPr txBox="1"/>
          <p:nvPr/>
        </p:nvSpPr>
        <p:spPr>
          <a:xfrm>
            <a:off x="9261987" y="4986099"/>
            <a:ext cx="2015614" cy="307777"/>
          </a:xfrm>
          <a:prstGeom prst="rect">
            <a:avLst/>
          </a:prstGeom>
          <a:noFill/>
        </p:spPr>
        <p:txBody>
          <a:bodyPr wrap="square" rtlCol="0">
            <a:spAutoFit/>
          </a:bodyPr>
          <a:lstStyle/>
          <a:p>
            <a:pPr algn="r"/>
            <a:r>
              <a:rPr lang="fr-FR" sz="1400" dirty="0"/>
              <a:t>Source Genedis 2023</a:t>
            </a:r>
          </a:p>
        </p:txBody>
      </p:sp>
    </p:spTree>
    <p:extLst>
      <p:ext uri="{BB962C8B-B14F-4D97-AF65-F5344CB8AC3E}">
        <p14:creationId xmlns:p14="http://schemas.microsoft.com/office/powerpoint/2010/main" val="3650709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27EEB48C-36AD-C741-0BF0-C5B6BDC6AF4F}"/>
              </a:ext>
            </a:extLst>
          </p:cNvPr>
          <p:cNvSpPr>
            <a:spLocks noGrp="1"/>
          </p:cNvSpPr>
          <p:nvPr>
            <p:ph type="subTitle" idx="1"/>
          </p:nvPr>
        </p:nvSpPr>
        <p:spPr/>
        <p:txBody>
          <a:bodyPr/>
          <a:lstStyle/>
          <a:p>
            <a:r>
              <a:rPr lang="fr-FR" b="1" dirty="0">
                <a:latin typeface="Roboto" panose="02000000000000000000" pitchFamily="2" charset="0"/>
                <a:ea typeface="Roboto" panose="02000000000000000000" pitchFamily="2" charset="0"/>
                <a:cs typeface="Roboto" panose="02000000000000000000" pitchFamily="2" charset="0"/>
              </a:rPr>
              <a:t>Une journée typique d’hiver</a:t>
            </a:r>
          </a:p>
          <a:p>
            <a:endParaRPr lang="fr-FR" dirty="0"/>
          </a:p>
        </p:txBody>
      </p:sp>
      <p:sp>
        <p:nvSpPr>
          <p:cNvPr id="5" name="Espace réservé du pied de page 4">
            <a:extLst>
              <a:ext uri="{FF2B5EF4-FFF2-40B4-BE49-F238E27FC236}">
                <a16:creationId xmlns:a16="http://schemas.microsoft.com/office/drawing/2014/main" id="{FB80CD3A-11C5-0FC1-9C20-F8CE3D361FB0}"/>
              </a:ext>
            </a:extLst>
          </p:cNvPr>
          <p:cNvSpPr>
            <a:spLocks noGrp="1"/>
          </p:cNvSpPr>
          <p:nvPr>
            <p:ph type="ftr" sz="quarter" idx="11"/>
          </p:nvPr>
        </p:nvSpPr>
        <p:spPr/>
        <p:txBody>
          <a:bodyPr/>
          <a:lstStyle/>
          <a:p>
            <a:r>
              <a:rPr lang="en-US"/>
              <a:t>🟨 denis juillard ingenieur hes sarl </a:t>
            </a:r>
          </a:p>
          <a:p>
            <a:r>
              <a:rPr lang="en-US"/>
              <a:t>     seignette 24, ch 2616 - renan be</a:t>
            </a:r>
          </a:p>
        </p:txBody>
      </p:sp>
      <p:sp>
        <p:nvSpPr>
          <p:cNvPr id="6" name="Espace réservé du numéro de diapositive 5">
            <a:extLst>
              <a:ext uri="{FF2B5EF4-FFF2-40B4-BE49-F238E27FC236}">
                <a16:creationId xmlns:a16="http://schemas.microsoft.com/office/drawing/2014/main" id="{80355183-E26A-92F5-20AF-8B79FEDA4541}"/>
              </a:ext>
            </a:extLst>
          </p:cNvPr>
          <p:cNvSpPr>
            <a:spLocks noGrp="1"/>
          </p:cNvSpPr>
          <p:nvPr>
            <p:ph type="sldNum" sz="quarter" idx="12"/>
          </p:nvPr>
        </p:nvSpPr>
        <p:spPr/>
        <p:txBody>
          <a:bodyPr/>
          <a:lstStyle/>
          <a:p>
            <a:fld id="{D57F1E4F-1CFF-5643-939E-217C01CDF565}" type="slidenum">
              <a:rPr lang="en-US" smtClean="0"/>
              <a:pPr/>
              <a:t>14</a:t>
            </a:fld>
            <a:endParaRPr lang="en-US"/>
          </a:p>
        </p:txBody>
      </p:sp>
      <p:sp>
        <p:nvSpPr>
          <p:cNvPr id="4" name="Espace réservé de la date 3">
            <a:extLst>
              <a:ext uri="{FF2B5EF4-FFF2-40B4-BE49-F238E27FC236}">
                <a16:creationId xmlns:a16="http://schemas.microsoft.com/office/drawing/2014/main" id="{192F4FBD-4670-CBBA-B343-64DEDE62827B}"/>
              </a:ext>
            </a:extLst>
          </p:cNvPr>
          <p:cNvSpPr>
            <a:spLocks noGrp="1"/>
          </p:cNvSpPr>
          <p:nvPr>
            <p:ph type="dt" sz="half" idx="10"/>
          </p:nvPr>
        </p:nvSpPr>
        <p:spPr>
          <a:xfrm>
            <a:off x="9838592" y="6392007"/>
            <a:ext cx="839739" cy="269448"/>
          </a:xfrm>
        </p:spPr>
        <p:txBody>
          <a:bodyPr/>
          <a:lstStyle/>
          <a:p>
            <a:r>
              <a:rPr lang="fr-CH" dirty="0"/>
              <a:t>11/02/2023</a:t>
            </a:r>
            <a:endParaRPr lang="en-US" dirty="0"/>
          </a:p>
        </p:txBody>
      </p:sp>
      <p:pic>
        <p:nvPicPr>
          <p:cNvPr id="2" name="Image 1">
            <a:extLst>
              <a:ext uri="{FF2B5EF4-FFF2-40B4-BE49-F238E27FC236}">
                <a16:creationId xmlns:a16="http://schemas.microsoft.com/office/drawing/2014/main" id="{8A5E1E15-7396-EBF1-431F-DE4EDD1F13F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4526" y="335213"/>
            <a:ext cx="10220239" cy="4366270"/>
          </a:xfrm>
          <a:prstGeom prst="rect">
            <a:avLst/>
          </a:prstGeom>
        </p:spPr>
      </p:pic>
      <p:sp>
        <p:nvSpPr>
          <p:cNvPr id="7" name="ZoneTexte 6">
            <a:extLst>
              <a:ext uri="{FF2B5EF4-FFF2-40B4-BE49-F238E27FC236}">
                <a16:creationId xmlns:a16="http://schemas.microsoft.com/office/drawing/2014/main" id="{9EDEB4E0-46E8-848A-7528-C7390C84DF3D}"/>
              </a:ext>
            </a:extLst>
          </p:cNvPr>
          <p:cNvSpPr txBox="1"/>
          <p:nvPr/>
        </p:nvSpPr>
        <p:spPr>
          <a:xfrm>
            <a:off x="9261987" y="4986099"/>
            <a:ext cx="2015614" cy="307777"/>
          </a:xfrm>
          <a:prstGeom prst="rect">
            <a:avLst/>
          </a:prstGeom>
          <a:noFill/>
        </p:spPr>
        <p:txBody>
          <a:bodyPr wrap="square" rtlCol="0">
            <a:spAutoFit/>
          </a:bodyPr>
          <a:lstStyle/>
          <a:p>
            <a:pPr algn="r"/>
            <a:r>
              <a:rPr lang="fr-FR" sz="1400" dirty="0"/>
              <a:t>Source Genedis 2023</a:t>
            </a:r>
          </a:p>
        </p:txBody>
      </p:sp>
    </p:spTree>
    <p:extLst>
      <p:ext uri="{BB962C8B-B14F-4D97-AF65-F5344CB8AC3E}">
        <p14:creationId xmlns:p14="http://schemas.microsoft.com/office/powerpoint/2010/main" val="1794914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9ABDE32D-55E3-1810-9BB2-E33307EAA1C1}"/>
              </a:ext>
            </a:extLst>
          </p:cNvPr>
          <p:cNvGrpSpPr/>
          <p:nvPr/>
        </p:nvGrpSpPr>
        <p:grpSpPr>
          <a:xfrm>
            <a:off x="988225" y="343305"/>
            <a:ext cx="10213547" cy="4568708"/>
            <a:chOff x="988225" y="343305"/>
            <a:chExt cx="10213547" cy="4568708"/>
          </a:xfrm>
        </p:grpSpPr>
        <p:pic>
          <p:nvPicPr>
            <p:cNvPr id="13" name="Image 12">
              <a:extLst>
                <a:ext uri="{FF2B5EF4-FFF2-40B4-BE49-F238E27FC236}">
                  <a16:creationId xmlns:a16="http://schemas.microsoft.com/office/drawing/2014/main" id="{49F25E1F-9E24-D67B-575B-4605F29EE1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8225" y="343305"/>
              <a:ext cx="10213547" cy="4568708"/>
            </a:xfrm>
            <a:prstGeom prst="rect">
              <a:avLst/>
            </a:prstGeom>
          </p:spPr>
        </p:pic>
        <p:sp>
          <p:nvSpPr>
            <p:cNvPr id="14" name="Rectangle 13">
              <a:extLst>
                <a:ext uri="{FF2B5EF4-FFF2-40B4-BE49-F238E27FC236}">
                  <a16:creationId xmlns:a16="http://schemas.microsoft.com/office/drawing/2014/main" id="{26B40644-9D56-9911-A410-8BACB700A4C8}"/>
                </a:ext>
              </a:extLst>
            </p:cNvPr>
            <p:cNvSpPr/>
            <p:nvPr/>
          </p:nvSpPr>
          <p:spPr>
            <a:xfrm>
              <a:off x="10968408" y="1051965"/>
              <a:ext cx="225272" cy="38519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3" name="Sous-titre 2">
            <a:extLst>
              <a:ext uri="{FF2B5EF4-FFF2-40B4-BE49-F238E27FC236}">
                <a16:creationId xmlns:a16="http://schemas.microsoft.com/office/drawing/2014/main" id="{A05E5916-7993-9966-9FC4-F8E1A4F9D603}"/>
              </a:ext>
            </a:extLst>
          </p:cNvPr>
          <p:cNvSpPr>
            <a:spLocks noGrp="1"/>
          </p:cNvSpPr>
          <p:nvPr>
            <p:ph type="subTitle" idx="1"/>
          </p:nvPr>
        </p:nvSpPr>
        <p:spPr/>
        <p:txBody>
          <a:bodyPr/>
          <a:lstStyle/>
          <a:p>
            <a:r>
              <a:rPr lang="fr-FR" b="1" dirty="0">
                <a:latin typeface="Roboto" panose="02000000000000000000" pitchFamily="2" charset="0"/>
                <a:ea typeface="Roboto" panose="02000000000000000000" pitchFamily="2" charset="0"/>
                <a:cs typeface="Roboto" panose="02000000000000000000" pitchFamily="2" charset="0"/>
              </a:rPr>
              <a:t>Rentabilité </a:t>
            </a:r>
            <a:r>
              <a:rPr lang="fr-FR" b="1" i="1" dirty="0">
                <a:latin typeface="Roboto" panose="02000000000000000000" pitchFamily="2" charset="0"/>
                <a:ea typeface="Roboto" panose="02000000000000000000" pitchFamily="2" charset="0"/>
                <a:cs typeface="Roboto" panose="02000000000000000000" pitchFamily="2" charset="0"/>
              </a:rPr>
              <a:t>sans</a:t>
            </a:r>
            <a:r>
              <a:rPr lang="fr-FR" b="1" dirty="0">
                <a:latin typeface="Roboto" panose="02000000000000000000" pitchFamily="2" charset="0"/>
                <a:ea typeface="Roboto" panose="02000000000000000000" pitchFamily="2" charset="0"/>
                <a:cs typeface="Roboto" panose="02000000000000000000" pitchFamily="2" charset="0"/>
              </a:rPr>
              <a:t> stockage virtuel ‘Horizon’</a:t>
            </a:r>
          </a:p>
        </p:txBody>
      </p:sp>
      <p:sp>
        <p:nvSpPr>
          <p:cNvPr id="5" name="Espace réservé du pied de page 4">
            <a:extLst>
              <a:ext uri="{FF2B5EF4-FFF2-40B4-BE49-F238E27FC236}">
                <a16:creationId xmlns:a16="http://schemas.microsoft.com/office/drawing/2014/main" id="{291349AC-9A1F-2D63-7070-BD104819FA6A}"/>
              </a:ext>
            </a:extLst>
          </p:cNvPr>
          <p:cNvSpPr>
            <a:spLocks noGrp="1"/>
          </p:cNvSpPr>
          <p:nvPr>
            <p:ph type="ftr" sz="quarter" idx="11"/>
          </p:nvPr>
        </p:nvSpPr>
        <p:spPr/>
        <p:txBody>
          <a:bodyPr/>
          <a:lstStyle/>
          <a:p>
            <a:r>
              <a:rPr lang="en-US"/>
              <a:t>🟨 denis juillard ingenieur hes sarl </a:t>
            </a:r>
          </a:p>
          <a:p>
            <a:r>
              <a:rPr lang="en-US"/>
              <a:t>     seignette 24, ch 2616 - renan be</a:t>
            </a:r>
          </a:p>
        </p:txBody>
      </p:sp>
      <p:sp>
        <p:nvSpPr>
          <p:cNvPr id="6" name="Espace réservé du numéro de diapositive 5">
            <a:extLst>
              <a:ext uri="{FF2B5EF4-FFF2-40B4-BE49-F238E27FC236}">
                <a16:creationId xmlns:a16="http://schemas.microsoft.com/office/drawing/2014/main" id="{2EFF6E7E-F23D-611A-6155-EC2F2B5502CA}"/>
              </a:ext>
            </a:extLst>
          </p:cNvPr>
          <p:cNvSpPr>
            <a:spLocks noGrp="1"/>
          </p:cNvSpPr>
          <p:nvPr>
            <p:ph type="sldNum" sz="quarter" idx="12"/>
          </p:nvPr>
        </p:nvSpPr>
        <p:spPr/>
        <p:txBody>
          <a:bodyPr/>
          <a:lstStyle/>
          <a:p>
            <a:fld id="{D57F1E4F-1CFF-5643-939E-217C01CDF565}" type="slidenum">
              <a:rPr lang="en-US" smtClean="0"/>
              <a:pPr/>
              <a:t>15</a:t>
            </a:fld>
            <a:endParaRPr lang="en-US"/>
          </a:p>
        </p:txBody>
      </p:sp>
      <p:sp>
        <p:nvSpPr>
          <p:cNvPr id="4" name="Espace réservé de la date 3">
            <a:extLst>
              <a:ext uri="{FF2B5EF4-FFF2-40B4-BE49-F238E27FC236}">
                <a16:creationId xmlns:a16="http://schemas.microsoft.com/office/drawing/2014/main" id="{8D31619E-653B-76B5-5B86-416558D7917C}"/>
              </a:ext>
            </a:extLst>
          </p:cNvPr>
          <p:cNvSpPr>
            <a:spLocks noGrp="1"/>
          </p:cNvSpPr>
          <p:nvPr>
            <p:ph type="dt" sz="half" idx="10"/>
          </p:nvPr>
        </p:nvSpPr>
        <p:spPr>
          <a:xfrm>
            <a:off x="9838592" y="6392007"/>
            <a:ext cx="839739" cy="269448"/>
          </a:xfrm>
        </p:spPr>
        <p:txBody>
          <a:bodyPr/>
          <a:lstStyle/>
          <a:p>
            <a:r>
              <a:rPr lang="fr-CH" dirty="0"/>
              <a:t>11/02/2023</a:t>
            </a:r>
            <a:endParaRPr lang="en-US" dirty="0"/>
          </a:p>
        </p:txBody>
      </p:sp>
      <p:pic>
        <p:nvPicPr>
          <p:cNvPr id="8" name="Image 7" descr="Une image contenant table&#10;&#10;Description générée automatiquement">
            <a:extLst>
              <a:ext uri="{FF2B5EF4-FFF2-40B4-BE49-F238E27FC236}">
                <a16:creationId xmlns:a16="http://schemas.microsoft.com/office/drawing/2014/main" id="{9B686BCD-61A0-9C04-5280-3EDFDD7E82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04484" y="1615674"/>
            <a:ext cx="4194029" cy="1410987"/>
          </a:xfrm>
          <a:prstGeom prst="rect">
            <a:avLst/>
          </a:prstGeom>
        </p:spPr>
      </p:pic>
      <p:pic>
        <p:nvPicPr>
          <p:cNvPr id="17" name="Image 16">
            <a:extLst>
              <a:ext uri="{FF2B5EF4-FFF2-40B4-BE49-F238E27FC236}">
                <a16:creationId xmlns:a16="http://schemas.microsoft.com/office/drawing/2014/main" id="{6C9F377A-9D51-1DF7-2AA9-42B97FE2F6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92504" y="2896949"/>
            <a:ext cx="1239244" cy="1721105"/>
          </a:xfrm>
          <a:prstGeom prst="rect">
            <a:avLst/>
          </a:prstGeom>
        </p:spPr>
      </p:pic>
      <p:pic>
        <p:nvPicPr>
          <p:cNvPr id="9" name="Image 8" descr="Une image contenant table&#10;&#10;Description générée automatiquement">
            <a:extLst>
              <a:ext uri="{FF2B5EF4-FFF2-40B4-BE49-F238E27FC236}">
                <a16:creationId xmlns:a16="http://schemas.microsoft.com/office/drawing/2014/main" id="{472B3034-FCA1-A76C-3E9A-FEA86DEAF1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43890" y="1579882"/>
            <a:ext cx="4152835" cy="1458137"/>
          </a:xfrm>
          <a:prstGeom prst="rect">
            <a:avLst/>
          </a:prstGeom>
        </p:spPr>
      </p:pic>
      <p:sp>
        <p:nvSpPr>
          <p:cNvPr id="2" name="ZoneTexte 1">
            <a:extLst>
              <a:ext uri="{FF2B5EF4-FFF2-40B4-BE49-F238E27FC236}">
                <a16:creationId xmlns:a16="http://schemas.microsoft.com/office/drawing/2014/main" id="{64B480CA-2B72-F6BC-F80A-FBEEB2DC3917}"/>
              </a:ext>
            </a:extLst>
          </p:cNvPr>
          <p:cNvSpPr txBox="1"/>
          <p:nvPr/>
        </p:nvSpPr>
        <p:spPr>
          <a:xfrm>
            <a:off x="9261987" y="4986099"/>
            <a:ext cx="2015614" cy="307777"/>
          </a:xfrm>
          <a:prstGeom prst="rect">
            <a:avLst/>
          </a:prstGeom>
          <a:noFill/>
        </p:spPr>
        <p:txBody>
          <a:bodyPr wrap="square" rtlCol="0">
            <a:spAutoFit/>
          </a:bodyPr>
          <a:lstStyle/>
          <a:p>
            <a:pPr algn="r"/>
            <a:r>
              <a:rPr lang="fr-FR" sz="1400" dirty="0"/>
              <a:t>Source Genedis 2023</a:t>
            </a:r>
          </a:p>
        </p:txBody>
      </p:sp>
    </p:spTree>
    <p:extLst>
      <p:ext uri="{BB962C8B-B14F-4D97-AF65-F5344CB8AC3E}">
        <p14:creationId xmlns:p14="http://schemas.microsoft.com/office/powerpoint/2010/main" val="40040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a:extLst>
              <a:ext uri="{FF2B5EF4-FFF2-40B4-BE49-F238E27FC236}">
                <a16:creationId xmlns:a16="http://schemas.microsoft.com/office/drawing/2014/main" id="{CB22565C-4E2E-C16C-2348-805BAC765DB4}"/>
              </a:ext>
            </a:extLst>
          </p:cNvPr>
          <p:cNvGrpSpPr/>
          <p:nvPr/>
        </p:nvGrpSpPr>
        <p:grpSpPr>
          <a:xfrm>
            <a:off x="988225" y="343305"/>
            <a:ext cx="10213547" cy="4568708"/>
            <a:chOff x="988225" y="343305"/>
            <a:chExt cx="10213547" cy="4568708"/>
          </a:xfrm>
        </p:grpSpPr>
        <p:pic>
          <p:nvPicPr>
            <p:cNvPr id="12" name="Image 11">
              <a:extLst>
                <a:ext uri="{FF2B5EF4-FFF2-40B4-BE49-F238E27FC236}">
                  <a16:creationId xmlns:a16="http://schemas.microsoft.com/office/drawing/2014/main" id="{C3A8EB16-18E8-3EAA-15B0-B9A76A9F66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8225" y="343305"/>
              <a:ext cx="10213547" cy="4568708"/>
            </a:xfrm>
            <a:prstGeom prst="rect">
              <a:avLst/>
            </a:prstGeom>
          </p:spPr>
        </p:pic>
        <p:sp>
          <p:nvSpPr>
            <p:cNvPr id="13" name="Rectangle 12">
              <a:extLst>
                <a:ext uri="{FF2B5EF4-FFF2-40B4-BE49-F238E27FC236}">
                  <a16:creationId xmlns:a16="http://schemas.microsoft.com/office/drawing/2014/main" id="{42520BA7-2BFD-07A1-D5DE-457F64C1F5A7}"/>
                </a:ext>
              </a:extLst>
            </p:cNvPr>
            <p:cNvSpPr/>
            <p:nvPr/>
          </p:nvSpPr>
          <p:spPr>
            <a:xfrm>
              <a:off x="10968408" y="1051965"/>
              <a:ext cx="225272" cy="38519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11" name="Image 10" descr="Une image contenant table&#10;&#10;Description générée automatiquement">
            <a:extLst>
              <a:ext uri="{FF2B5EF4-FFF2-40B4-BE49-F238E27FC236}">
                <a16:creationId xmlns:a16="http://schemas.microsoft.com/office/drawing/2014/main" id="{FAA2A1AA-40FE-6907-3235-C9866DB5C8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3890" y="1579882"/>
            <a:ext cx="4152835" cy="1458137"/>
          </a:xfrm>
          <a:prstGeom prst="rect">
            <a:avLst/>
          </a:prstGeom>
        </p:spPr>
      </p:pic>
      <p:sp>
        <p:nvSpPr>
          <p:cNvPr id="3" name="Sous-titre 2">
            <a:extLst>
              <a:ext uri="{FF2B5EF4-FFF2-40B4-BE49-F238E27FC236}">
                <a16:creationId xmlns:a16="http://schemas.microsoft.com/office/drawing/2014/main" id="{7EA1688D-8FB7-D7E3-F579-DACF5E527F9F}"/>
              </a:ext>
            </a:extLst>
          </p:cNvPr>
          <p:cNvSpPr>
            <a:spLocks noGrp="1"/>
          </p:cNvSpPr>
          <p:nvPr>
            <p:ph type="subTitle" idx="1"/>
          </p:nvPr>
        </p:nvSpPr>
        <p:spPr/>
        <p:txBody>
          <a:bodyPr/>
          <a:lstStyle/>
          <a:p>
            <a:r>
              <a:rPr lang="fr-FR" b="1" dirty="0">
                <a:latin typeface="Roboto" panose="02000000000000000000" pitchFamily="2" charset="0"/>
                <a:ea typeface="Roboto" panose="02000000000000000000" pitchFamily="2" charset="0"/>
                <a:cs typeface="Roboto" panose="02000000000000000000" pitchFamily="2" charset="0"/>
              </a:rPr>
              <a:t>Rentabilité </a:t>
            </a:r>
            <a:r>
              <a:rPr lang="fr-FR" b="1" i="1" dirty="0">
                <a:latin typeface="Roboto" panose="02000000000000000000" pitchFamily="2" charset="0"/>
                <a:ea typeface="Roboto" panose="02000000000000000000" pitchFamily="2" charset="0"/>
                <a:cs typeface="Roboto" panose="02000000000000000000" pitchFamily="2" charset="0"/>
              </a:rPr>
              <a:t>avec</a:t>
            </a:r>
            <a:r>
              <a:rPr lang="fr-FR" b="1" dirty="0">
                <a:latin typeface="Roboto" panose="02000000000000000000" pitchFamily="2" charset="0"/>
                <a:ea typeface="Roboto" panose="02000000000000000000" pitchFamily="2" charset="0"/>
                <a:cs typeface="Roboto" panose="02000000000000000000" pitchFamily="2" charset="0"/>
              </a:rPr>
              <a:t> stockage virtuel ‘Horizon’</a:t>
            </a:r>
          </a:p>
          <a:p>
            <a:endParaRPr lang="fr-FR" dirty="0"/>
          </a:p>
        </p:txBody>
      </p:sp>
      <p:sp>
        <p:nvSpPr>
          <p:cNvPr id="5" name="Espace réservé du pied de page 4">
            <a:extLst>
              <a:ext uri="{FF2B5EF4-FFF2-40B4-BE49-F238E27FC236}">
                <a16:creationId xmlns:a16="http://schemas.microsoft.com/office/drawing/2014/main" id="{4F9D43AD-FC8C-9B08-780D-302AE898F611}"/>
              </a:ext>
            </a:extLst>
          </p:cNvPr>
          <p:cNvSpPr>
            <a:spLocks noGrp="1"/>
          </p:cNvSpPr>
          <p:nvPr>
            <p:ph type="ftr" sz="quarter" idx="11"/>
          </p:nvPr>
        </p:nvSpPr>
        <p:spPr/>
        <p:txBody>
          <a:bodyPr/>
          <a:lstStyle/>
          <a:p>
            <a:r>
              <a:rPr lang="en-US" dirty="0"/>
              <a:t>🟨 denis juillard ingenieur hes sarl </a:t>
            </a:r>
          </a:p>
          <a:p>
            <a:r>
              <a:rPr lang="en-US" dirty="0"/>
              <a:t>     seignette 24, ch 2616 - renan be</a:t>
            </a:r>
          </a:p>
        </p:txBody>
      </p:sp>
      <p:sp>
        <p:nvSpPr>
          <p:cNvPr id="6" name="Espace réservé du numéro de diapositive 5">
            <a:extLst>
              <a:ext uri="{FF2B5EF4-FFF2-40B4-BE49-F238E27FC236}">
                <a16:creationId xmlns:a16="http://schemas.microsoft.com/office/drawing/2014/main" id="{C3E5DEE1-F0F6-5A92-FE66-C5FB25185AE0}"/>
              </a:ext>
            </a:extLst>
          </p:cNvPr>
          <p:cNvSpPr>
            <a:spLocks noGrp="1"/>
          </p:cNvSpPr>
          <p:nvPr>
            <p:ph type="sldNum" sz="quarter" idx="12"/>
          </p:nvPr>
        </p:nvSpPr>
        <p:spPr/>
        <p:txBody>
          <a:bodyPr/>
          <a:lstStyle/>
          <a:p>
            <a:fld id="{D57F1E4F-1CFF-5643-939E-217C01CDF565}" type="slidenum">
              <a:rPr lang="en-US" smtClean="0"/>
              <a:pPr/>
              <a:t>16</a:t>
            </a:fld>
            <a:endParaRPr lang="en-US"/>
          </a:p>
        </p:txBody>
      </p:sp>
      <p:sp>
        <p:nvSpPr>
          <p:cNvPr id="4" name="Espace réservé de la date 3">
            <a:extLst>
              <a:ext uri="{FF2B5EF4-FFF2-40B4-BE49-F238E27FC236}">
                <a16:creationId xmlns:a16="http://schemas.microsoft.com/office/drawing/2014/main" id="{2116F611-A10A-882A-09A6-F3B7B26F7BAF}"/>
              </a:ext>
            </a:extLst>
          </p:cNvPr>
          <p:cNvSpPr>
            <a:spLocks noGrp="1"/>
          </p:cNvSpPr>
          <p:nvPr>
            <p:ph type="dt" sz="half" idx="10"/>
          </p:nvPr>
        </p:nvSpPr>
        <p:spPr>
          <a:xfrm>
            <a:off x="9838592" y="6392007"/>
            <a:ext cx="839739" cy="269448"/>
          </a:xfrm>
        </p:spPr>
        <p:txBody>
          <a:bodyPr/>
          <a:lstStyle/>
          <a:p>
            <a:r>
              <a:rPr lang="fr-CH" dirty="0"/>
              <a:t>11/02/2023</a:t>
            </a:r>
            <a:endParaRPr lang="en-US" dirty="0"/>
          </a:p>
        </p:txBody>
      </p:sp>
      <p:sp>
        <p:nvSpPr>
          <p:cNvPr id="2" name="ZoneTexte 1">
            <a:extLst>
              <a:ext uri="{FF2B5EF4-FFF2-40B4-BE49-F238E27FC236}">
                <a16:creationId xmlns:a16="http://schemas.microsoft.com/office/drawing/2014/main" id="{EDF3251E-9549-8195-5A9A-3ABC457C4755}"/>
              </a:ext>
            </a:extLst>
          </p:cNvPr>
          <p:cNvSpPr txBox="1"/>
          <p:nvPr/>
        </p:nvSpPr>
        <p:spPr>
          <a:xfrm>
            <a:off x="8291126" y="4896337"/>
            <a:ext cx="3934669" cy="1277273"/>
          </a:xfrm>
          <a:prstGeom prst="rect">
            <a:avLst/>
          </a:prstGeom>
          <a:noFill/>
        </p:spPr>
        <p:txBody>
          <a:bodyPr wrap="square" rtlCol="0">
            <a:spAutoFit/>
          </a:bodyPr>
          <a:lstStyle/>
          <a:p>
            <a:r>
              <a:rPr lang="fr-FR" sz="1400" b="1" dirty="0"/>
              <a:t>Estimation du simulateur</a:t>
            </a:r>
          </a:p>
          <a:p>
            <a:r>
              <a:rPr lang="fr-FR" sz="1400" dirty="0"/>
              <a:t>Modules solaires posés :	CHF 1 251.-/kWc</a:t>
            </a:r>
            <a:br>
              <a:rPr lang="fr-FR" sz="1400" dirty="0"/>
            </a:br>
            <a:endParaRPr lang="fr-FR" sz="600" dirty="0"/>
          </a:p>
          <a:p>
            <a:r>
              <a:rPr lang="fr-FR" sz="1400" b="1" dirty="0"/>
              <a:t>Mon expérience</a:t>
            </a:r>
          </a:p>
          <a:p>
            <a:r>
              <a:rPr lang="fr-FR" sz="1400" dirty="0"/>
              <a:t>Panneaux solaires posés :	CHF 3 500.-/kWc</a:t>
            </a:r>
          </a:p>
          <a:p>
            <a:r>
              <a:rPr lang="fr-FR" sz="1400" dirty="0"/>
              <a:t>Tuiles solaires intégrées :	CHF 5 000.-/kWc</a:t>
            </a:r>
          </a:p>
        </p:txBody>
      </p:sp>
      <p:sp>
        <p:nvSpPr>
          <p:cNvPr id="7" name="Ellipse 6">
            <a:extLst>
              <a:ext uri="{FF2B5EF4-FFF2-40B4-BE49-F238E27FC236}">
                <a16:creationId xmlns:a16="http://schemas.microsoft.com/office/drawing/2014/main" id="{348EFA99-FFFE-E13B-25B6-2686CD3599D5}"/>
              </a:ext>
            </a:extLst>
          </p:cNvPr>
          <p:cNvSpPr/>
          <p:nvPr/>
        </p:nvSpPr>
        <p:spPr>
          <a:xfrm>
            <a:off x="2557512" y="2535442"/>
            <a:ext cx="726376" cy="726376"/>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60B3AFE6-65DD-824C-85D1-3AA6CFCA13A5}"/>
              </a:ext>
            </a:extLst>
          </p:cNvPr>
          <p:cNvSpPr/>
          <p:nvPr/>
        </p:nvSpPr>
        <p:spPr>
          <a:xfrm>
            <a:off x="8373320" y="1932903"/>
            <a:ext cx="688486" cy="688486"/>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005F4508-E01D-7E02-FAA7-3CCED08DD525}"/>
              </a:ext>
            </a:extLst>
          </p:cNvPr>
          <p:cNvSpPr txBox="1"/>
          <p:nvPr/>
        </p:nvSpPr>
        <p:spPr>
          <a:xfrm>
            <a:off x="5810864" y="4973292"/>
            <a:ext cx="2015614" cy="307777"/>
          </a:xfrm>
          <a:prstGeom prst="rect">
            <a:avLst/>
          </a:prstGeom>
          <a:noFill/>
        </p:spPr>
        <p:txBody>
          <a:bodyPr wrap="square" rtlCol="0">
            <a:spAutoFit/>
          </a:bodyPr>
          <a:lstStyle/>
          <a:p>
            <a:pPr algn="r"/>
            <a:r>
              <a:rPr lang="fr-FR" sz="1400" dirty="0"/>
              <a:t>Source Genedis 2023</a:t>
            </a:r>
          </a:p>
        </p:txBody>
      </p:sp>
    </p:spTree>
    <p:extLst>
      <p:ext uri="{BB962C8B-B14F-4D97-AF65-F5344CB8AC3E}">
        <p14:creationId xmlns:p14="http://schemas.microsoft.com/office/powerpoint/2010/main" val="112736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dissolve">
                                      <p:cBhvr>
                                        <p:cTn id="12" dur="500"/>
                                        <p:tgtEl>
                                          <p:spTgt spid="2">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dissolv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dissolve">
                                      <p:cBhvr>
                                        <p:cTn id="32" dur="500"/>
                                        <p:tgtEl>
                                          <p:spTgt spid="2">
                                            <p:txEl>
                                              <p:pRg st="2" end="2"/>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dissolve">
                                      <p:cBhvr>
                                        <p:cTn id="35" dur="500"/>
                                        <p:tgtEl>
                                          <p:spTgt spid="2">
                                            <p:txEl>
                                              <p:pRg st="3" end="3"/>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Effect transition="in" filter="dissolve">
                                      <p:cBhvr>
                                        <p:cTn id="3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EC5E5-9F5D-63F2-6D2A-D0E8611FFF45}"/>
              </a:ext>
            </a:extLst>
          </p:cNvPr>
          <p:cNvSpPr>
            <a:spLocks noGrp="1"/>
          </p:cNvSpPr>
          <p:nvPr>
            <p:ph type="ctrTitle"/>
          </p:nvPr>
        </p:nvSpPr>
        <p:spPr>
          <a:xfrm>
            <a:off x="810001" y="3584448"/>
            <a:ext cx="10572000" cy="835750"/>
          </a:xfrm>
        </p:spPr>
        <p:txBody>
          <a:bodyPr/>
          <a:lstStyle/>
          <a:p>
            <a:r>
              <a:rPr lang="fr-FR" dirty="0">
                <a:latin typeface="Roboto" panose="02000000000000000000" pitchFamily="2" charset="0"/>
                <a:ea typeface="Roboto" panose="02000000000000000000" pitchFamily="2" charset="0"/>
                <a:cs typeface="Roboto" panose="02000000000000000000" pitchFamily="2" charset="0"/>
              </a:rPr>
              <a:t>2  Quatre solutions</a:t>
            </a:r>
          </a:p>
        </p:txBody>
      </p:sp>
      <p:sp>
        <p:nvSpPr>
          <p:cNvPr id="5" name="Espace réservé du pied de page 4">
            <a:extLst>
              <a:ext uri="{FF2B5EF4-FFF2-40B4-BE49-F238E27FC236}">
                <a16:creationId xmlns:a16="http://schemas.microsoft.com/office/drawing/2014/main" id="{AD6BA29A-8AC9-DDD1-C9ED-D7503C99DE35}"/>
              </a:ext>
            </a:extLst>
          </p:cNvPr>
          <p:cNvSpPr>
            <a:spLocks noGrp="1"/>
          </p:cNvSpPr>
          <p:nvPr>
            <p:ph type="ftr" sz="quarter" idx="11"/>
          </p:nvPr>
        </p:nvSpPr>
        <p:spPr/>
        <p:txBody>
          <a:bodyPr/>
          <a:lstStyle/>
          <a:p>
            <a:r>
              <a:rPr lang="en-US"/>
              <a:t>🟨 denis juillard ingenieur hes sarl </a:t>
            </a:r>
          </a:p>
          <a:p>
            <a:r>
              <a:rPr lang="en-US"/>
              <a:t>     seignette 24, ch 2616 - renan be</a:t>
            </a:r>
          </a:p>
        </p:txBody>
      </p:sp>
      <p:sp>
        <p:nvSpPr>
          <p:cNvPr id="6" name="Espace réservé du numéro de diapositive 5">
            <a:extLst>
              <a:ext uri="{FF2B5EF4-FFF2-40B4-BE49-F238E27FC236}">
                <a16:creationId xmlns:a16="http://schemas.microsoft.com/office/drawing/2014/main" id="{B7E82691-FC60-684C-3603-864E4F951F68}"/>
              </a:ext>
            </a:extLst>
          </p:cNvPr>
          <p:cNvSpPr>
            <a:spLocks noGrp="1"/>
          </p:cNvSpPr>
          <p:nvPr>
            <p:ph type="sldNum" sz="quarter" idx="12"/>
          </p:nvPr>
        </p:nvSpPr>
        <p:spPr/>
        <p:txBody>
          <a:bodyPr/>
          <a:lstStyle/>
          <a:p>
            <a:fld id="{D57F1E4F-1CFF-5643-939E-217C01CDF565}" type="slidenum">
              <a:rPr lang="en-US" smtClean="0"/>
              <a:pPr/>
              <a:t>17</a:t>
            </a:fld>
            <a:endParaRPr lang="en-US"/>
          </a:p>
        </p:txBody>
      </p:sp>
      <p:grpSp>
        <p:nvGrpSpPr>
          <p:cNvPr id="14" name="Groupe 13">
            <a:extLst>
              <a:ext uri="{FF2B5EF4-FFF2-40B4-BE49-F238E27FC236}">
                <a16:creationId xmlns:a16="http://schemas.microsoft.com/office/drawing/2014/main" id="{A2FC8913-4C11-9666-9D14-147B6C753417}"/>
              </a:ext>
            </a:extLst>
          </p:cNvPr>
          <p:cNvGrpSpPr/>
          <p:nvPr/>
        </p:nvGrpSpPr>
        <p:grpSpPr>
          <a:xfrm>
            <a:off x="980803" y="1015873"/>
            <a:ext cx="2390146" cy="1792610"/>
            <a:chOff x="980803" y="1015873"/>
            <a:chExt cx="2390146" cy="1792610"/>
          </a:xfrm>
        </p:grpSpPr>
        <p:pic>
          <p:nvPicPr>
            <p:cNvPr id="7" name="Image 6" descr="Une image contenant extérieur, herbe, montagne&#10;&#10;Description générée automatiquement">
              <a:extLst>
                <a:ext uri="{FF2B5EF4-FFF2-40B4-BE49-F238E27FC236}">
                  <a16:creationId xmlns:a16="http://schemas.microsoft.com/office/drawing/2014/main" id="{6F22E756-DCDB-AF67-8759-097713A1EF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0803" y="1015873"/>
              <a:ext cx="2390146" cy="1792610"/>
            </a:xfrm>
            <a:prstGeom prst="rect">
              <a:avLst/>
            </a:prstGeom>
          </p:spPr>
        </p:pic>
        <p:sp>
          <p:nvSpPr>
            <p:cNvPr id="12" name="ZoneTexte 11">
              <a:extLst>
                <a:ext uri="{FF2B5EF4-FFF2-40B4-BE49-F238E27FC236}">
                  <a16:creationId xmlns:a16="http://schemas.microsoft.com/office/drawing/2014/main" id="{4830FB42-FD52-7D33-4B26-EA71D1F59428}"/>
                </a:ext>
              </a:extLst>
            </p:cNvPr>
            <p:cNvSpPr txBox="1"/>
            <p:nvPr/>
          </p:nvSpPr>
          <p:spPr>
            <a:xfrm>
              <a:off x="1209403" y="1830075"/>
              <a:ext cx="2137301" cy="276999"/>
            </a:xfrm>
            <a:prstGeom prst="rect">
              <a:avLst/>
            </a:prstGeom>
            <a:noFill/>
          </p:spPr>
          <p:txBody>
            <a:bodyPr wrap="square" rtlCol="0">
              <a:spAutoFit/>
            </a:bodyPr>
            <a:lstStyle/>
            <a:p>
              <a:pPr algn="ctr"/>
              <a:r>
                <a:rPr lang="fr-FR" sz="1200" dirty="0">
                  <a:latin typeface="Roboto" panose="02000000000000000000" pitchFamily="2" charset="0"/>
                  <a:ea typeface="Roboto" panose="02000000000000000000" pitchFamily="2" charset="0"/>
                  <a:cs typeface="Roboto" panose="02000000000000000000" pitchFamily="2" charset="0"/>
                </a:rPr>
                <a:t>Tuiles foncées d’origine</a:t>
              </a:r>
            </a:p>
          </p:txBody>
        </p:sp>
      </p:grpSp>
      <p:sp>
        <p:nvSpPr>
          <p:cNvPr id="16" name="Espace réservé de la date 3">
            <a:extLst>
              <a:ext uri="{FF2B5EF4-FFF2-40B4-BE49-F238E27FC236}">
                <a16:creationId xmlns:a16="http://schemas.microsoft.com/office/drawing/2014/main" id="{019D14B0-2E4E-B1A5-FFF0-287A21357C0B}"/>
              </a:ext>
            </a:extLst>
          </p:cNvPr>
          <p:cNvSpPr>
            <a:spLocks noGrp="1"/>
          </p:cNvSpPr>
          <p:nvPr>
            <p:ph type="dt" sz="half" idx="10"/>
          </p:nvPr>
        </p:nvSpPr>
        <p:spPr>
          <a:xfrm>
            <a:off x="9838592" y="6392007"/>
            <a:ext cx="839739" cy="269448"/>
          </a:xfrm>
        </p:spPr>
        <p:txBody>
          <a:bodyPr/>
          <a:lstStyle/>
          <a:p>
            <a:r>
              <a:rPr lang="fr-CH" dirty="0"/>
              <a:t>11/02/2023</a:t>
            </a:r>
            <a:endParaRPr lang="en-US" dirty="0"/>
          </a:p>
        </p:txBody>
      </p:sp>
      <p:grpSp>
        <p:nvGrpSpPr>
          <p:cNvPr id="21" name="Groupe 20">
            <a:extLst>
              <a:ext uri="{FF2B5EF4-FFF2-40B4-BE49-F238E27FC236}">
                <a16:creationId xmlns:a16="http://schemas.microsoft.com/office/drawing/2014/main" id="{D959A791-32FA-6881-71F0-8278EB55A57D}"/>
              </a:ext>
            </a:extLst>
          </p:cNvPr>
          <p:cNvGrpSpPr/>
          <p:nvPr/>
        </p:nvGrpSpPr>
        <p:grpSpPr>
          <a:xfrm>
            <a:off x="3664411" y="1015873"/>
            <a:ext cx="2455041" cy="2135574"/>
            <a:chOff x="3664411" y="1015873"/>
            <a:chExt cx="2455041" cy="2135574"/>
          </a:xfrm>
        </p:grpSpPr>
        <p:grpSp>
          <p:nvGrpSpPr>
            <p:cNvPr id="15" name="Groupe 14">
              <a:extLst>
                <a:ext uri="{FF2B5EF4-FFF2-40B4-BE49-F238E27FC236}">
                  <a16:creationId xmlns:a16="http://schemas.microsoft.com/office/drawing/2014/main" id="{A2215148-B08B-5521-39CE-98A5E0A90F0A}"/>
                </a:ext>
              </a:extLst>
            </p:cNvPr>
            <p:cNvGrpSpPr/>
            <p:nvPr/>
          </p:nvGrpSpPr>
          <p:grpSpPr>
            <a:xfrm>
              <a:off x="3664411" y="1015873"/>
              <a:ext cx="2455041" cy="1792610"/>
              <a:chOff x="3664411" y="1015873"/>
              <a:chExt cx="2455041" cy="1792610"/>
            </a:xfrm>
          </p:grpSpPr>
          <p:pic>
            <p:nvPicPr>
              <p:cNvPr id="8" name="Image 7">
                <a:extLst>
                  <a:ext uri="{FF2B5EF4-FFF2-40B4-BE49-F238E27FC236}">
                    <a16:creationId xmlns:a16="http://schemas.microsoft.com/office/drawing/2014/main" id="{015C77BC-30B6-12B9-261D-B72B8D995B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4411" y="1015873"/>
                <a:ext cx="2455041" cy="1792610"/>
              </a:xfrm>
              <a:prstGeom prst="rect">
                <a:avLst/>
              </a:prstGeom>
            </p:spPr>
          </p:pic>
          <p:sp>
            <p:nvSpPr>
              <p:cNvPr id="9" name="ZoneTexte 8">
                <a:extLst>
                  <a:ext uri="{FF2B5EF4-FFF2-40B4-BE49-F238E27FC236}">
                    <a16:creationId xmlns:a16="http://schemas.microsoft.com/office/drawing/2014/main" id="{BB11AB92-6705-FB6A-D810-6D578BA62160}"/>
                  </a:ext>
                </a:extLst>
              </p:cNvPr>
              <p:cNvSpPr txBox="1"/>
              <p:nvPr/>
            </p:nvSpPr>
            <p:spPr>
              <a:xfrm>
                <a:off x="3731609" y="2441448"/>
                <a:ext cx="2379943" cy="276999"/>
              </a:xfrm>
              <a:prstGeom prst="rect">
                <a:avLst/>
              </a:prstGeom>
              <a:noFill/>
            </p:spPr>
            <p:txBody>
              <a:bodyPr wrap="square" rtlCol="0">
                <a:spAutoFit/>
              </a:bodyPr>
              <a:lstStyle/>
              <a:p>
                <a:pPr algn="ctr"/>
                <a:r>
                  <a:rPr lang="fr-FR" sz="1200" dirty="0">
                    <a:latin typeface="Roboto" panose="02000000000000000000" pitchFamily="2" charset="0"/>
                    <a:ea typeface="Roboto" panose="02000000000000000000" pitchFamily="2" charset="0"/>
                    <a:cs typeface="Roboto" panose="02000000000000000000" pitchFamily="2" charset="0"/>
                  </a:rPr>
                  <a:t>Tuiles solaires 3S Megaslate II</a:t>
                </a:r>
              </a:p>
            </p:txBody>
          </p:sp>
        </p:grpSp>
        <p:sp>
          <p:nvSpPr>
            <p:cNvPr id="3" name="ZoneTexte 2">
              <a:extLst>
                <a:ext uri="{FF2B5EF4-FFF2-40B4-BE49-F238E27FC236}">
                  <a16:creationId xmlns:a16="http://schemas.microsoft.com/office/drawing/2014/main" id="{366B840A-61C7-B919-7203-D224A66C6944}"/>
                </a:ext>
              </a:extLst>
            </p:cNvPr>
            <p:cNvSpPr txBox="1"/>
            <p:nvPr/>
          </p:nvSpPr>
          <p:spPr>
            <a:xfrm>
              <a:off x="3716057" y="2874448"/>
              <a:ext cx="2379943" cy="276999"/>
            </a:xfrm>
            <a:prstGeom prst="rect">
              <a:avLst/>
            </a:prstGeom>
            <a:noFill/>
          </p:spPr>
          <p:txBody>
            <a:bodyPr wrap="square" rtlCol="0">
              <a:spAutoFit/>
            </a:bodyPr>
            <a:lstStyle/>
            <a:p>
              <a:pPr algn="ctr"/>
              <a:r>
                <a:rPr lang="fr-FR" sz="1200" dirty="0">
                  <a:latin typeface="Roboto" panose="02000000000000000000" pitchFamily="2" charset="0"/>
                  <a:ea typeface="Roboto" panose="02000000000000000000" pitchFamily="2" charset="0"/>
                  <a:cs typeface="Roboto" panose="02000000000000000000" pitchFamily="2" charset="0"/>
                </a:rPr>
                <a:t>Production suisse - Thoune</a:t>
              </a:r>
            </a:p>
          </p:txBody>
        </p:sp>
      </p:grpSp>
      <p:grpSp>
        <p:nvGrpSpPr>
          <p:cNvPr id="22" name="Groupe 21">
            <a:extLst>
              <a:ext uri="{FF2B5EF4-FFF2-40B4-BE49-F238E27FC236}">
                <a16:creationId xmlns:a16="http://schemas.microsoft.com/office/drawing/2014/main" id="{4CB9268A-3D32-1034-B1D9-A8292AE0D61C}"/>
              </a:ext>
            </a:extLst>
          </p:cNvPr>
          <p:cNvGrpSpPr/>
          <p:nvPr/>
        </p:nvGrpSpPr>
        <p:grpSpPr>
          <a:xfrm>
            <a:off x="6252520" y="1015873"/>
            <a:ext cx="2677296" cy="2321627"/>
            <a:chOff x="6252520" y="1015873"/>
            <a:chExt cx="2677296" cy="2321627"/>
          </a:xfrm>
        </p:grpSpPr>
        <p:grpSp>
          <p:nvGrpSpPr>
            <p:cNvPr id="18" name="Groupe 17">
              <a:extLst>
                <a:ext uri="{FF2B5EF4-FFF2-40B4-BE49-F238E27FC236}">
                  <a16:creationId xmlns:a16="http://schemas.microsoft.com/office/drawing/2014/main" id="{672B6596-50C7-D39B-E714-0B41895AA7F4}"/>
                </a:ext>
              </a:extLst>
            </p:cNvPr>
            <p:cNvGrpSpPr/>
            <p:nvPr/>
          </p:nvGrpSpPr>
          <p:grpSpPr>
            <a:xfrm>
              <a:off x="6418622" y="1015873"/>
              <a:ext cx="2379943" cy="1787729"/>
              <a:chOff x="6418622" y="1015873"/>
              <a:chExt cx="2379943" cy="1787729"/>
            </a:xfrm>
          </p:grpSpPr>
          <p:pic>
            <p:nvPicPr>
              <p:cNvPr id="13" name="Image 12">
                <a:extLst>
                  <a:ext uri="{FF2B5EF4-FFF2-40B4-BE49-F238E27FC236}">
                    <a16:creationId xmlns:a16="http://schemas.microsoft.com/office/drawing/2014/main" id="{1C12DBAE-858C-7B92-9C01-7FA8B123C7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60610" y="1015873"/>
                <a:ext cx="2319605" cy="1787729"/>
              </a:xfrm>
              <a:prstGeom prst="rect">
                <a:avLst/>
              </a:prstGeom>
            </p:spPr>
          </p:pic>
          <p:sp>
            <p:nvSpPr>
              <p:cNvPr id="10" name="ZoneTexte 9">
                <a:extLst>
                  <a:ext uri="{FF2B5EF4-FFF2-40B4-BE49-F238E27FC236}">
                    <a16:creationId xmlns:a16="http://schemas.microsoft.com/office/drawing/2014/main" id="{2F76013B-DBC2-A0C3-2C8D-1AD8F27D5CF0}"/>
                  </a:ext>
                </a:extLst>
              </p:cNvPr>
              <p:cNvSpPr txBox="1"/>
              <p:nvPr/>
            </p:nvSpPr>
            <p:spPr>
              <a:xfrm>
                <a:off x="6418622" y="2441447"/>
                <a:ext cx="2379943" cy="276999"/>
              </a:xfrm>
              <a:prstGeom prst="rect">
                <a:avLst/>
              </a:prstGeom>
              <a:noFill/>
            </p:spPr>
            <p:txBody>
              <a:bodyPr wrap="square" rtlCol="0">
                <a:spAutoFit/>
              </a:bodyPr>
              <a:lstStyle/>
              <a:p>
                <a:pPr algn="ctr"/>
                <a:r>
                  <a:rPr lang="fr-FR" sz="1200" dirty="0">
                    <a:latin typeface="Roboto" panose="02000000000000000000" pitchFamily="2" charset="0"/>
                    <a:ea typeface="Roboto" panose="02000000000000000000" pitchFamily="2" charset="0"/>
                    <a:cs typeface="Roboto" panose="02000000000000000000" pitchFamily="2" charset="0"/>
                  </a:rPr>
                  <a:t>Tuiles solaires SunStyle </a:t>
                </a:r>
              </a:p>
            </p:txBody>
          </p:sp>
        </p:grpSp>
        <p:sp>
          <p:nvSpPr>
            <p:cNvPr id="19" name="ZoneTexte 18">
              <a:extLst>
                <a:ext uri="{FF2B5EF4-FFF2-40B4-BE49-F238E27FC236}">
                  <a16:creationId xmlns:a16="http://schemas.microsoft.com/office/drawing/2014/main" id="{473C3FA9-B336-D2B1-5880-60F17AFAA880}"/>
                </a:ext>
              </a:extLst>
            </p:cNvPr>
            <p:cNvSpPr txBox="1"/>
            <p:nvPr/>
          </p:nvSpPr>
          <p:spPr>
            <a:xfrm>
              <a:off x="6252520" y="2875835"/>
              <a:ext cx="2677296" cy="461665"/>
            </a:xfrm>
            <a:prstGeom prst="rect">
              <a:avLst/>
            </a:prstGeom>
            <a:noFill/>
          </p:spPr>
          <p:txBody>
            <a:bodyPr wrap="square" rtlCol="0">
              <a:spAutoFit/>
            </a:bodyPr>
            <a:lstStyle/>
            <a:p>
              <a:pPr algn="ctr"/>
              <a:r>
                <a:rPr lang="fr-FR" sz="1200" dirty="0">
                  <a:latin typeface="Roboto" panose="02000000000000000000" pitchFamily="2" charset="0"/>
                  <a:ea typeface="Roboto" panose="02000000000000000000" pitchFamily="2" charset="0"/>
                  <a:cs typeface="Roboto" panose="02000000000000000000" pitchFamily="2" charset="0"/>
                </a:rPr>
                <a:t>Production française – Châtellerault</a:t>
              </a:r>
              <a:br>
                <a:rPr lang="fr-FR" sz="1200" dirty="0">
                  <a:latin typeface="Roboto" panose="02000000000000000000" pitchFamily="2" charset="0"/>
                  <a:ea typeface="Roboto" panose="02000000000000000000" pitchFamily="2" charset="0"/>
                  <a:cs typeface="Roboto" panose="02000000000000000000" pitchFamily="2" charset="0"/>
                </a:rPr>
              </a:br>
              <a:r>
                <a:rPr lang="fr-FR" sz="1200" dirty="0">
                  <a:latin typeface="Roboto" panose="02000000000000000000" pitchFamily="2" charset="0"/>
                  <a:ea typeface="Roboto" panose="02000000000000000000" pitchFamily="2" charset="0"/>
                  <a:cs typeface="Roboto" panose="02000000000000000000" pitchFamily="2" charset="0"/>
                </a:rPr>
                <a:t>Ingénierie suisse – Bolligen BE</a:t>
              </a:r>
            </a:p>
          </p:txBody>
        </p:sp>
      </p:grpSp>
      <p:grpSp>
        <p:nvGrpSpPr>
          <p:cNvPr id="23" name="Groupe 22">
            <a:extLst>
              <a:ext uri="{FF2B5EF4-FFF2-40B4-BE49-F238E27FC236}">
                <a16:creationId xmlns:a16="http://schemas.microsoft.com/office/drawing/2014/main" id="{7B9342CA-BFC8-12BD-D360-F6B211295E5C}"/>
              </a:ext>
            </a:extLst>
          </p:cNvPr>
          <p:cNvGrpSpPr/>
          <p:nvPr/>
        </p:nvGrpSpPr>
        <p:grpSpPr>
          <a:xfrm>
            <a:off x="8919677" y="1015873"/>
            <a:ext cx="2677296" cy="2320239"/>
            <a:chOff x="8919677" y="1015873"/>
            <a:chExt cx="2677296" cy="2320239"/>
          </a:xfrm>
        </p:grpSpPr>
        <p:grpSp>
          <p:nvGrpSpPr>
            <p:cNvPr id="17" name="Groupe 16">
              <a:extLst>
                <a:ext uri="{FF2B5EF4-FFF2-40B4-BE49-F238E27FC236}">
                  <a16:creationId xmlns:a16="http://schemas.microsoft.com/office/drawing/2014/main" id="{87ED2A47-C132-2E85-6A77-80C46265BCED}"/>
                </a:ext>
              </a:extLst>
            </p:cNvPr>
            <p:cNvGrpSpPr/>
            <p:nvPr/>
          </p:nvGrpSpPr>
          <p:grpSpPr>
            <a:xfrm>
              <a:off x="9011677" y="1015873"/>
              <a:ext cx="2473405" cy="1792512"/>
              <a:chOff x="9011677" y="1015873"/>
              <a:chExt cx="2473405" cy="1792512"/>
            </a:xfrm>
          </p:grpSpPr>
          <p:pic>
            <p:nvPicPr>
              <p:cNvPr id="4" name="Image 3">
                <a:extLst>
                  <a:ext uri="{FF2B5EF4-FFF2-40B4-BE49-F238E27FC236}">
                    <a16:creationId xmlns:a16="http://schemas.microsoft.com/office/drawing/2014/main" id="{413AF4E1-989C-D45A-6C76-ECE3FB6F995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95834" y="1015873"/>
                <a:ext cx="2319605" cy="1792512"/>
              </a:xfrm>
              <a:prstGeom prst="rect">
                <a:avLst/>
              </a:prstGeom>
            </p:spPr>
          </p:pic>
          <p:sp>
            <p:nvSpPr>
              <p:cNvPr id="11" name="ZoneTexte 10">
                <a:extLst>
                  <a:ext uri="{FF2B5EF4-FFF2-40B4-BE49-F238E27FC236}">
                    <a16:creationId xmlns:a16="http://schemas.microsoft.com/office/drawing/2014/main" id="{7D67EA9F-E369-06A3-EF93-BCE0221C231F}"/>
                  </a:ext>
                </a:extLst>
              </p:cNvPr>
              <p:cNvSpPr txBox="1"/>
              <p:nvPr/>
            </p:nvSpPr>
            <p:spPr>
              <a:xfrm>
                <a:off x="9011677" y="2236170"/>
                <a:ext cx="2473405" cy="461665"/>
              </a:xfrm>
              <a:prstGeom prst="rect">
                <a:avLst/>
              </a:prstGeom>
              <a:noFill/>
            </p:spPr>
            <p:txBody>
              <a:bodyPr wrap="square" rtlCol="0">
                <a:spAutoFit/>
              </a:bodyPr>
              <a:lstStyle/>
              <a:p>
                <a:pPr algn="ctr"/>
                <a:r>
                  <a:rPr lang="fr-FR" sz="1200" dirty="0">
                    <a:latin typeface="Roboto" panose="02000000000000000000" pitchFamily="2" charset="0"/>
                    <a:ea typeface="Roboto" panose="02000000000000000000" pitchFamily="2" charset="0"/>
                    <a:cs typeface="Roboto" panose="02000000000000000000" pitchFamily="2" charset="0"/>
                  </a:rPr>
                  <a:t>Panneaux solaires Soluxtec 400</a:t>
                </a:r>
                <a:br>
                  <a:rPr lang="fr-FR" sz="1200" dirty="0">
                    <a:latin typeface="Roboto" panose="02000000000000000000" pitchFamily="2" charset="0"/>
                    <a:ea typeface="Roboto" panose="02000000000000000000" pitchFamily="2" charset="0"/>
                    <a:cs typeface="Roboto" panose="02000000000000000000" pitchFamily="2" charset="0"/>
                  </a:rPr>
                </a:br>
                <a:r>
                  <a:rPr lang="fr-FR" sz="1200" dirty="0">
                    <a:latin typeface="Roboto" panose="02000000000000000000" pitchFamily="2" charset="0"/>
                    <a:ea typeface="Roboto" panose="02000000000000000000" pitchFamily="2" charset="0"/>
                    <a:cs typeface="Roboto" panose="02000000000000000000" pitchFamily="2" charset="0"/>
                  </a:rPr>
                  <a:t>Panneaux solaires Aleo Solar</a:t>
                </a:r>
              </a:p>
            </p:txBody>
          </p:sp>
        </p:grpSp>
        <p:sp>
          <p:nvSpPr>
            <p:cNvPr id="20" name="ZoneTexte 19">
              <a:extLst>
                <a:ext uri="{FF2B5EF4-FFF2-40B4-BE49-F238E27FC236}">
                  <a16:creationId xmlns:a16="http://schemas.microsoft.com/office/drawing/2014/main" id="{8D342FE4-BCB5-86A5-0A17-2043E4D5F5E6}"/>
                </a:ext>
              </a:extLst>
            </p:cNvPr>
            <p:cNvSpPr txBox="1"/>
            <p:nvPr/>
          </p:nvSpPr>
          <p:spPr>
            <a:xfrm>
              <a:off x="8919677" y="2874447"/>
              <a:ext cx="2677296" cy="461665"/>
            </a:xfrm>
            <a:prstGeom prst="rect">
              <a:avLst/>
            </a:prstGeom>
            <a:noFill/>
          </p:spPr>
          <p:txBody>
            <a:bodyPr wrap="square" rtlCol="0">
              <a:spAutoFit/>
            </a:bodyPr>
            <a:lstStyle/>
            <a:p>
              <a:pPr algn="ctr"/>
              <a:r>
                <a:rPr lang="fr-FR" sz="1200" dirty="0">
                  <a:latin typeface="Roboto" panose="02000000000000000000" pitchFamily="2" charset="0"/>
                  <a:ea typeface="Roboto" panose="02000000000000000000" pitchFamily="2" charset="0"/>
                  <a:cs typeface="Roboto" panose="02000000000000000000" pitchFamily="2" charset="0"/>
                </a:rPr>
                <a:t>Production allemande - </a:t>
              </a:r>
              <a:r>
                <a:rPr lang="fr-CH" sz="1200" b="0" i="0" u="none" strike="noStrike" dirty="0">
                  <a:effectLst/>
                  <a:latin typeface="Manrope"/>
                </a:rPr>
                <a:t>Bitburg</a:t>
              </a:r>
              <a:r>
                <a:rPr lang="fr-CH" sz="1200" b="0" i="0" u="none" strike="noStrike" dirty="0">
                  <a:solidFill>
                    <a:srgbClr val="191A21"/>
                  </a:solidFill>
                  <a:effectLst/>
                  <a:latin typeface="Manrope"/>
                </a:rPr>
                <a:t> </a:t>
              </a:r>
              <a:br>
                <a:rPr lang="fr-FR" sz="1200" dirty="0">
                  <a:latin typeface="Roboto" panose="02000000000000000000" pitchFamily="2" charset="0"/>
                  <a:ea typeface="Roboto" panose="02000000000000000000" pitchFamily="2" charset="0"/>
                  <a:cs typeface="Roboto" panose="02000000000000000000" pitchFamily="2" charset="0"/>
                </a:rPr>
              </a:br>
              <a:r>
                <a:rPr lang="fr-FR" sz="1200" dirty="0">
                  <a:latin typeface="Roboto" panose="02000000000000000000" pitchFamily="2" charset="0"/>
                  <a:ea typeface="Roboto" panose="02000000000000000000" pitchFamily="2" charset="0"/>
                  <a:cs typeface="Roboto" panose="02000000000000000000" pitchFamily="2" charset="0"/>
                </a:rPr>
                <a:t>Production allemande - Prenzlau</a:t>
              </a:r>
            </a:p>
          </p:txBody>
        </p:sp>
      </p:grpSp>
    </p:spTree>
    <p:extLst>
      <p:ext uri="{BB962C8B-B14F-4D97-AF65-F5344CB8AC3E}">
        <p14:creationId xmlns:p14="http://schemas.microsoft.com/office/powerpoint/2010/main" val="4212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1174A16F-2C70-E21E-5987-C7BA0656BE78}"/>
              </a:ext>
            </a:extLst>
          </p:cNvPr>
          <p:cNvSpPr>
            <a:spLocks noGrp="1"/>
          </p:cNvSpPr>
          <p:nvPr>
            <p:ph type="subTitle" idx="1"/>
          </p:nvPr>
        </p:nvSpPr>
        <p:spPr/>
        <p:txBody>
          <a:bodyPr/>
          <a:lstStyle/>
          <a:p>
            <a:r>
              <a:rPr lang="fr-FR" b="1" dirty="0">
                <a:latin typeface="Roboto" panose="02000000000000000000" pitchFamily="2" charset="0"/>
                <a:ea typeface="Roboto" panose="02000000000000000000" pitchFamily="2" charset="0"/>
                <a:cs typeface="Roboto" panose="02000000000000000000" pitchFamily="2" charset="0"/>
              </a:rPr>
              <a:t>Comparaison chiffrée des quatre offres</a:t>
            </a:r>
          </a:p>
        </p:txBody>
      </p:sp>
      <p:sp>
        <p:nvSpPr>
          <p:cNvPr id="5" name="Espace réservé du pied de page 4">
            <a:extLst>
              <a:ext uri="{FF2B5EF4-FFF2-40B4-BE49-F238E27FC236}">
                <a16:creationId xmlns:a16="http://schemas.microsoft.com/office/drawing/2014/main" id="{A1E8937A-A8A5-9BF9-F32F-87F691D16048}"/>
              </a:ext>
            </a:extLst>
          </p:cNvPr>
          <p:cNvSpPr>
            <a:spLocks noGrp="1"/>
          </p:cNvSpPr>
          <p:nvPr>
            <p:ph type="ftr" sz="quarter" idx="11"/>
          </p:nvPr>
        </p:nvSpPr>
        <p:spPr/>
        <p:txBody>
          <a:bodyPr/>
          <a:lstStyle/>
          <a:p>
            <a:r>
              <a:rPr lang="en-US"/>
              <a:t>🟨 denis juillard ingenieur hes sarl </a:t>
            </a:r>
          </a:p>
          <a:p>
            <a:r>
              <a:rPr lang="en-US"/>
              <a:t>     seignette 24, ch 2616 - renan be</a:t>
            </a:r>
          </a:p>
        </p:txBody>
      </p:sp>
      <p:sp>
        <p:nvSpPr>
          <p:cNvPr id="6" name="Espace réservé du numéro de diapositive 5">
            <a:extLst>
              <a:ext uri="{FF2B5EF4-FFF2-40B4-BE49-F238E27FC236}">
                <a16:creationId xmlns:a16="http://schemas.microsoft.com/office/drawing/2014/main" id="{4B4E7AC6-E848-7025-E991-915DDB79F78A}"/>
              </a:ext>
            </a:extLst>
          </p:cNvPr>
          <p:cNvSpPr>
            <a:spLocks noGrp="1"/>
          </p:cNvSpPr>
          <p:nvPr>
            <p:ph type="sldNum" sz="quarter" idx="12"/>
          </p:nvPr>
        </p:nvSpPr>
        <p:spPr/>
        <p:txBody>
          <a:bodyPr/>
          <a:lstStyle/>
          <a:p>
            <a:fld id="{D57F1E4F-1CFF-5643-939E-217C01CDF565}" type="slidenum">
              <a:rPr lang="en-US" smtClean="0"/>
              <a:pPr/>
              <a:t>18</a:t>
            </a:fld>
            <a:endParaRPr lang="en-US"/>
          </a:p>
        </p:txBody>
      </p:sp>
      <p:sp>
        <p:nvSpPr>
          <p:cNvPr id="2" name="Espace réservé de la date 3">
            <a:extLst>
              <a:ext uri="{FF2B5EF4-FFF2-40B4-BE49-F238E27FC236}">
                <a16:creationId xmlns:a16="http://schemas.microsoft.com/office/drawing/2014/main" id="{C443DC07-CF55-8A12-0AFF-2B2E6EC4491D}"/>
              </a:ext>
            </a:extLst>
          </p:cNvPr>
          <p:cNvSpPr>
            <a:spLocks noGrp="1"/>
          </p:cNvSpPr>
          <p:nvPr>
            <p:ph type="dt" sz="half" idx="10"/>
          </p:nvPr>
        </p:nvSpPr>
        <p:spPr>
          <a:xfrm>
            <a:off x="9838592" y="6392007"/>
            <a:ext cx="839739" cy="269448"/>
          </a:xfrm>
        </p:spPr>
        <p:txBody>
          <a:bodyPr/>
          <a:lstStyle/>
          <a:p>
            <a:r>
              <a:rPr lang="fr-CH" dirty="0"/>
              <a:t>11/02/2023</a:t>
            </a:r>
            <a:endParaRPr lang="en-US" dirty="0"/>
          </a:p>
        </p:txBody>
      </p:sp>
      <p:graphicFrame>
        <p:nvGraphicFramePr>
          <p:cNvPr id="8" name="Tableau 9">
            <a:extLst>
              <a:ext uri="{FF2B5EF4-FFF2-40B4-BE49-F238E27FC236}">
                <a16:creationId xmlns:a16="http://schemas.microsoft.com/office/drawing/2014/main" id="{3FCC2B1E-3D65-F201-F234-17658C1C90A0}"/>
              </a:ext>
            </a:extLst>
          </p:cNvPr>
          <p:cNvGraphicFramePr>
            <a:graphicFrameLocks noGrp="1"/>
          </p:cNvGraphicFramePr>
          <p:nvPr>
            <p:extLst>
              <p:ext uri="{D42A27DB-BD31-4B8C-83A1-F6EECF244321}">
                <p14:modId xmlns:p14="http://schemas.microsoft.com/office/powerpoint/2010/main" val="2010210062"/>
              </p:ext>
            </p:extLst>
          </p:nvPr>
        </p:nvGraphicFramePr>
        <p:xfrm>
          <a:off x="176260" y="2528660"/>
          <a:ext cx="11837478" cy="3017520"/>
        </p:xfrm>
        <a:graphic>
          <a:graphicData uri="http://schemas.openxmlformats.org/drawingml/2006/table">
            <a:tbl>
              <a:tblPr firstRow="1" bandRow="1">
                <a:tableStyleId>{5C22544A-7EE6-4342-B048-85BDC9FD1C3A}</a:tableStyleId>
              </a:tblPr>
              <a:tblGrid>
                <a:gridCol w="5918739">
                  <a:extLst>
                    <a:ext uri="{9D8B030D-6E8A-4147-A177-3AD203B41FA5}">
                      <a16:colId xmlns:a16="http://schemas.microsoft.com/office/drawing/2014/main" val="3294404916"/>
                    </a:ext>
                  </a:extLst>
                </a:gridCol>
                <a:gridCol w="5918739">
                  <a:extLst>
                    <a:ext uri="{9D8B030D-6E8A-4147-A177-3AD203B41FA5}">
                      <a16:colId xmlns:a16="http://schemas.microsoft.com/office/drawing/2014/main" val="1769937752"/>
                    </a:ext>
                  </a:extLst>
                </a:gridCol>
              </a:tblGrid>
              <a:tr h="312729">
                <a:tc>
                  <a:txBody>
                    <a:bodyPr/>
                    <a:lstStyle/>
                    <a:p>
                      <a:r>
                        <a:rPr lang="fr-FR" sz="1600" dirty="0"/>
                        <a:t>Thème énergétique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dirty="0"/>
                        <a:t>Bilan énergétique annuel</a:t>
                      </a:r>
                    </a:p>
                  </a:txBody>
                  <a:tcPr/>
                </a:tc>
                <a:extLst>
                  <a:ext uri="{0D108BD9-81ED-4DB2-BD59-A6C34878D82A}">
                    <a16:rowId xmlns:a16="http://schemas.microsoft.com/office/drawing/2014/main" val="834717090"/>
                  </a:ext>
                </a:extLst>
              </a:tr>
              <a:tr h="312729">
                <a:tc>
                  <a:txBody>
                    <a:bodyPr/>
                    <a:lstStyle/>
                    <a:p>
                      <a:r>
                        <a:rPr lang="fr-FR" sz="1600" dirty="0"/>
                        <a:t>Chauffage au mazout actuel (prix 2023)</a:t>
                      </a:r>
                    </a:p>
                  </a:txBody>
                  <a:tcPr/>
                </a:tc>
                <a:tc>
                  <a:txBody>
                    <a:bodyPr/>
                    <a:lstStyle/>
                    <a:p>
                      <a:r>
                        <a:rPr lang="fr-FR" sz="1600" dirty="0"/>
                        <a:t>CHF 10 000.-/an</a:t>
                      </a:r>
                    </a:p>
                  </a:txBody>
                  <a:tcPr/>
                </a:tc>
                <a:extLst>
                  <a:ext uri="{0D108BD9-81ED-4DB2-BD59-A6C34878D82A}">
                    <a16:rowId xmlns:a16="http://schemas.microsoft.com/office/drawing/2014/main" val="1896096324"/>
                  </a:ext>
                </a:extLst>
              </a:tr>
              <a:tr h="312729">
                <a:tc>
                  <a:txBody>
                    <a:bodyPr/>
                    <a:lstStyle/>
                    <a:p>
                      <a:r>
                        <a:rPr lang="fr-FR" sz="1600" dirty="0"/>
                        <a:t>Electricité actuelle (prix 2023)</a:t>
                      </a:r>
                    </a:p>
                  </a:txBody>
                  <a:tcPr/>
                </a:tc>
                <a:tc>
                  <a:txBody>
                    <a:bodyPr/>
                    <a:lstStyle/>
                    <a:p>
                      <a:r>
                        <a:rPr lang="fr-FR" sz="1600" dirty="0"/>
                        <a:t>CHF 5 500.-/an</a:t>
                      </a:r>
                    </a:p>
                  </a:txBody>
                  <a:tcPr/>
                </a:tc>
                <a:extLst>
                  <a:ext uri="{0D108BD9-81ED-4DB2-BD59-A6C34878D82A}">
                    <a16:rowId xmlns:a16="http://schemas.microsoft.com/office/drawing/2014/main" val="3012577919"/>
                  </a:ext>
                </a:extLst>
              </a:tr>
              <a:tr h="312729">
                <a:tc>
                  <a:txBody>
                    <a:bodyPr/>
                    <a:lstStyle/>
                    <a:p>
                      <a:r>
                        <a:rPr lang="fr-FR" sz="1600" dirty="0"/>
                        <a:t>Stockage électricité Horizon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dirty="0"/>
                        <a:t>7 000 kWh/an</a:t>
                      </a:r>
                    </a:p>
                  </a:txBody>
                  <a:tcPr/>
                </a:tc>
                <a:extLst>
                  <a:ext uri="{0D108BD9-81ED-4DB2-BD59-A6C34878D82A}">
                    <a16:rowId xmlns:a16="http://schemas.microsoft.com/office/drawing/2014/main" val="2066735921"/>
                  </a:ext>
                </a:extLst>
              </a:tr>
              <a:tr h="312729">
                <a:tc>
                  <a:txBody>
                    <a:bodyPr/>
                    <a:lstStyle/>
                    <a:p>
                      <a:r>
                        <a:rPr lang="fr-FR" sz="1600" dirty="0"/>
                        <a:t>Autoconsommation sans Horizon</a:t>
                      </a:r>
                    </a:p>
                  </a:txBody>
                  <a:tcPr/>
                </a:tc>
                <a:tc>
                  <a:txBody>
                    <a:bodyPr/>
                    <a:lstStyle/>
                    <a:p>
                      <a:r>
                        <a:rPr lang="fr-FR" sz="1600" dirty="0"/>
                        <a:t>20 à 35% soit 10 600 kWh</a:t>
                      </a:r>
                    </a:p>
                  </a:txBody>
                  <a:tcPr/>
                </a:tc>
                <a:extLst>
                  <a:ext uri="{0D108BD9-81ED-4DB2-BD59-A6C34878D82A}">
                    <a16:rowId xmlns:a16="http://schemas.microsoft.com/office/drawing/2014/main" val="3529914481"/>
                  </a:ext>
                </a:extLst>
              </a:tr>
              <a:tr h="312729">
                <a:tc>
                  <a:txBody>
                    <a:bodyPr/>
                    <a:lstStyle/>
                    <a:p>
                      <a:r>
                        <a:rPr lang="fr-FR" sz="1600" dirty="0"/>
                        <a:t>Autoconsommation avec Horizon</a:t>
                      </a:r>
                    </a:p>
                  </a:txBody>
                  <a:tcPr/>
                </a:tc>
                <a:tc>
                  <a:txBody>
                    <a:bodyPr/>
                    <a:lstStyle/>
                    <a:p>
                      <a:r>
                        <a:rPr lang="fr-FR" sz="1600" dirty="0"/>
                        <a:t>33 à 60% soit 17 600 kWh</a:t>
                      </a:r>
                    </a:p>
                  </a:txBody>
                  <a:tcPr/>
                </a:tc>
                <a:extLst>
                  <a:ext uri="{0D108BD9-81ED-4DB2-BD59-A6C34878D82A}">
                    <a16:rowId xmlns:a16="http://schemas.microsoft.com/office/drawing/2014/main" val="2138886008"/>
                  </a:ext>
                </a:extLst>
              </a:tr>
              <a:tr h="312729">
                <a:tc>
                  <a:txBody>
                    <a:bodyPr/>
                    <a:lstStyle/>
                    <a:p>
                      <a:r>
                        <a:rPr lang="fr-FR" sz="1600" dirty="0"/>
                        <a:t>Vente directe à Genedis</a:t>
                      </a:r>
                    </a:p>
                  </a:txBody>
                  <a:tcPr/>
                </a:tc>
                <a:tc>
                  <a:txBody>
                    <a:bodyPr/>
                    <a:lstStyle/>
                    <a:p>
                      <a:r>
                        <a:rPr lang="fr-FR" sz="1600" dirty="0"/>
                        <a:t>7 à 49% soit 2 000 à 26 000 kWh/an</a:t>
                      </a:r>
                    </a:p>
                  </a:txBody>
                  <a:tcPr/>
                </a:tc>
                <a:extLst>
                  <a:ext uri="{0D108BD9-81ED-4DB2-BD59-A6C34878D82A}">
                    <a16:rowId xmlns:a16="http://schemas.microsoft.com/office/drawing/2014/main" val="3775331154"/>
                  </a:ext>
                </a:extLst>
              </a:tr>
              <a:tr h="312729">
                <a:tc>
                  <a:txBody>
                    <a:bodyPr/>
                    <a:lstStyle/>
                    <a:p>
                      <a:r>
                        <a:rPr lang="fr-FR" sz="1600" dirty="0"/>
                        <a:t>Achat direct à Genedis</a:t>
                      </a:r>
                    </a:p>
                  </a:txBody>
                  <a:tcPr/>
                </a:tc>
                <a:tc>
                  <a:txBody>
                    <a:bodyPr/>
                    <a:lstStyle/>
                    <a:p>
                      <a:r>
                        <a:rPr lang="fr-FR" sz="1600" dirty="0"/>
                        <a:t>4 à 8% soit 2 300 kWh/an</a:t>
                      </a:r>
                    </a:p>
                  </a:txBody>
                  <a:tcPr/>
                </a:tc>
                <a:extLst>
                  <a:ext uri="{0D108BD9-81ED-4DB2-BD59-A6C34878D82A}">
                    <a16:rowId xmlns:a16="http://schemas.microsoft.com/office/drawing/2014/main" val="2724220650"/>
                  </a:ext>
                </a:extLst>
              </a:tr>
              <a:tr h="312729">
                <a:tc>
                  <a:txBody>
                    <a:bodyPr/>
                    <a:lstStyle/>
                    <a:p>
                      <a:r>
                        <a:rPr lang="fr-FR" sz="1600" dirty="0"/>
                        <a:t>Autarcie, degré d’indépendance</a:t>
                      </a:r>
                    </a:p>
                  </a:txBody>
                  <a:tcPr/>
                </a:tc>
                <a:tc>
                  <a:txBody>
                    <a:bodyPr/>
                    <a:lstStyle/>
                    <a:p>
                      <a:r>
                        <a:rPr lang="fr-FR" sz="1600" dirty="0"/>
                        <a:t>92 à 96% soit 27 000 à 51 000 kWh</a:t>
                      </a:r>
                    </a:p>
                  </a:txBody>
                  <a:tcPr/>
                </a:tc>
                <a:extLst>
                  <a:ext uri="{0D108BD9-81ED-4DB2-BD59-A6C34878D82A}">
                    <a16:rowId xmlns:a16="http://schemas.microsoft.com/office/drawing/2014/main" val="3003741181"/>
                  </a:ext>
                </a:extLst>
              </a:tr>
            </a:tbl>
          </a:graphicData>
        </a:graphic>
      </p:graphicFrame>
      <p:pic>
        <p:nvPicPr>
          <p:cNvPr id="12" name="Image 11">
            <a:extLst>
              <a:ext uri="{FF2B5EF4-FFF2-40B4-BE49-F238E27FC236}">
                <a16:creationId xmlns:a16="http://schemas.microsoft.com/office/drawing/2014/main" id="{53E70F16-844D-3AA2-14C4-3CAB9964CB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260" y="146951"/>
            <a:ext cx="11837478" cy="2273165"/>
          </a:xfrm>
          <a:prstGeom prst="rect">
            <a:avLst/>
          </a:prstGeom>
        </p:spPr>
      </p:pic>
    </p:spTree>
    <p:extLst>
      <p:ext uri="{BB962C8B-B14F-4D97-AF65-F5344CB8AC3E}">
        <p14:creationId xmlns:p14="http://schemas.microsoft.com/office/powerpoint/2010/main" val="133277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E751F0C9-DE5A-C67E-9D5F-0EB24757B25F}"/>
              </a:ext>
            </a:extLst>
          </p:cNvPr>
          <p:cNvSpPr>
            <a:spLocks noGrp="1"/>
          </p:cNvSpPr>
          <p:nvPr>
            <p:ph type="subTitle" idx="1"/>
          </p:nvPr>
        </p:nvSpPr>
        <p:spPr/>
        <p:txBody>
          <a:bodyPr/>
          <a:lstStyle/>
          <a:p>
            <a:r>
              <a:rPr lang="fr-FR" b="1" dirty="0">
                <a:latin typeface="Roboto" panose="02000000000000000000" pitchFamily="2" charset="0"/>
                <a:ea typeface="Roboto" panose="02000000000000000000" pitchFamily="2" charset="0"/>
                <a:cs typeface="Roboto" panose="02000000000000000000" pitchFamily="2" charset="0"/>
              </a:rPr>
              <a:t>Objectifs du projet</a:t>
            </a:r>
          </a:p>
        </p:txBody>
      </p:sp>
      <p:sp>
        <p:nvSpPr>
          <p:cNvPr id="4" name="Espace réservé de la date 3">
            <a:extLst>
              <a:ext uri="{FF2B5EF4-FFF2-40B4-BE49-F238E27FC236}">
                <a16:creationId xmlns:a16="http://schemas.microsoft.com/office/drawing/2014/main" id="{DFFF40E6-1162-9814-41FE-F5FE442B1FC9}"/>
              </a:ext>
            </a:extLst>
          </p:cNvPr>
          <p:cNvSpPr>
            <a:spLocks noGrp="1"/>
          </p:cNvSpPr>
          <p:nvPr>
            <p:ph type="dt" sz="half" idx="10"/>
          </p:nvPr>
        </p:nvSpPr>
        <p:spPr/>
        <p:txBody>
          <a:bodyPr/>
          <a:lstStyle/>
          <a:p>
            <a:r>
              <a:rPr lang="fr-CH"/>
              <a:t>20/01/2023</a:t>
            </a:r>
            <a:endParaRPr lang="en-US" dirty="0"/>
          </a:p>
        </p:txBody>
      </p:sp>
      <p:sp>
        <p:nvSpPr>
          <p:cNvPr id="5" name="Espace réservé du pied de page 4">
            <a:extLst>
              <a:ext uri="{FF2B5EF4-FFF2-40B4-BE49-F238E27FC236}">
                <a16:creationId xmlns:a16="http://schemas.microsoft.com/office/drawing/2014/main" id="{6AD26F61-C837-5A92-67CD-7EAE49E22120}"/>
              </a:ext>
            </a:extLst>
          </p:cNvPr>
          <p:cNvSpPr>
            <a:spLocks noGrp="1"/>
          </p:cNvSpPr>
          <p:nvPr>
            <p:ph type="ftr" sz="quarter" idx="11"/>
          </p:nvPr>
        </p:nvSpPr>
        <p:spPr/>
        <p:txBody>
          <a:bodyPr/>
          <a:lstStyle/>
          <a:p>
            <a:r>
              <a:rPr lang="en-US" dirty="0"/>
              <a:t>🟨 denis juillard ingenieur hes sarl </a:t>
            </a:r>
          </a:p>
          <a:p>
            <a:r>
              <a:rPr lang="en-US" dirty="0"/>
              <a:t>     seignette 24, ch 2616 - renan be</a:t>
            </a:r>
          </a:p>
        </p:txBody>
      </p:sp>
      <p:sp>
        <p:nvSpPr>
          <p:cNvPr id="6" name="Espace réservé du numéro de diapositive 5">
            <a:extLst>
              <a:ext uri="{FF2B5EF4-FFF2-40B4-BE49-F238E27FC236}">
                <a16:creationId xmlns:a16="http://schemas.microsoft.com/office/drawing/2014/main" id="{CEAF7491-8021-83B9-2579-F5FA912F87C2}"/>
              </a:ext>
            </a:extLst>
          </p:cNvPr>
          <p:cNvSpPr>
            <a:spLocks noGrp="1"/>
          </p:cNvSpPr>
          <p:nvPr>
            <p:ph type="sldNum" sz="quarter" idx="12"/>
          </p:nvPr>
        </p:nvSpPr>
        <p:spPr/>
        <p:txBody>
          <a:bodyPr/>
          <a:lstStyle/>
          <a:p>
            <a:fld id="{D57F1E4F-1CFF-5643-939E-217C01CDF565}" type="slidenum">
              <a:rPr lang="en-US" smtClean="0"/>
              <a:pPr/>
              <a:t>1</a:t>
            </a:fld>
            <a:endParaRPr lang="en-US"/>
          </a:p>
        </p:txBody>
      </p:sp>
      <p:sp>
        <p:nvSpPr>
          <p:cNvPr id="15" name="Rectangle 2">
            <a:extLst>
              <a:ext uri="{FF2B5EF4-FFF2-40B4-BE49-F238E27FC236}">
                <a16:creationId xmlns:a16="http://schemas.microsoft.com/office/drawing/2014/main" id="{E61ADCEF-4D84-C6A6-E9E7-EFCF2182FC16}"/>
              </a:ext>
            </a:extLst>
          </p:cNvPr>
          <p:cNvSpPr>
            <a:spLocks noChangeArrowheads="1"/>
          </p:cNvSpPr>
          <p:nvPr/>
        </p:nvSpPr>
        <p:spPr bwMode="auto">
          <a:xfrm>
            <a:off x="1203882" y="395508"/>
            <a:ext cx="1053660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0" i="0" u="none" strike="noStrike" cap="none" normalizeH="0" baseline="0" dirty="0">
                <a:ln>
                  <a:noFill/>
                </a:ln>
                <a:effectLst/>
                <a:latin typeface="Roboto" panose="020F0502020204030204" pitchFamily="34" charset="0"/>
              </a:rPr>
              <a:t>Réduire votre empreinte carbone</a:t>
            </a:r>
            <a:endParaRPr kumimoji="0" lang="fr-FR" altLang="fr-FR" sz="12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fr-FR" altLang="fr-FR" sz="1400" b="0" i="0" u="none" strike="noStrike" cap="none" normalizeH="0" baseline="0" dirty="0">
                <a:ln>
                  <a:noFill/>
                </a:ln>
                <a:effectLst/>
                <a:latin typeface="Roboto" panose="020F0502020204030204" pitchFamily="34" charset="0"/>
              </a:rPr>
              <a:t>La pollution atmosphérique créée par la production d’électricité à partir de combustibles fossiles est l’une des principales causes des émissions de carbone dans le monde. En optant pour la production d’énergie renouvelable sur place, vous réduisez considérablement votre empreinte carbone dès la mise en fonction de l’installation.</a:t>
            </a:r>
            <a:endParaRPr lang="fr-FR" altLang="fr-FR" sz="1400" dirty="0">
              <a:latin typeface="Roboto" panose="020F0502020204030204" pitchFamily="34" charset="0"/>
            </a:endParaRPr>
          </a:p>
        </p:txBody>
      </p:sp>
      <p:pic>
        <p:nvPicPr>
          <p:cNvPr id="17" name="Graphique 16" descr="Thermomètre avec un remplissage uni">
            <a:extLst>
              <a:ext uri="{FF2B5EF4-FFF2-40B4-BE49-F238E27FC236}">
                <a16:creationId xmlns:a16="http://schemas.microsoft.com/office/drawing/2014/main" id="{4DD585E7-BD7E-DF6A-BD2B-197A0F01BB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810" y="2960318"/>
            <a:ext cx="914400" cy="914400"/>
          </a:xfrm>
          <a:prstGeom prst="rect">
            <a:avLst/>
          </a:prstGeom>
        </p:spPr>
      </p:pic>
      <p:pic>
        <p:nvPicPr>
          <p:cNvPr id="18" name="Graphique 17" descr="Graphique de tendance à la baisse avec un remplissage uni">
            <a:extLst>
              <a:ext uri="{FF2B5EF4-FFF2-40B4-BE49-F238E27FC236}">
                <a16:creationId xmlns:a16="http://schemas.microsoft.com/office/drawing/2014/main" id="{D291452C-2974-0A75-41A3-69D5123BBB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0674" y="395508"/>
            <a:ext cx="914400" cy="914400"/>
          </a:xfrm>
          <a:prstGeom prst="rect">
            <a:avLst/>
          </a:prstGeom>
        </p:spPr>
      </p:pic>
      <p:pic>
        <p:nvPicPr>
          <p:cNvPr id="19" name="Graphique 18" descr="Pièces contour">
            <a:extLst>
              <a:ext uri="{FF2B5EF4-FFF2-40B4-BE49-F238E27FC236}">
                <a16:creationId xmlns:a16="http://schemas.microsoft.com/office/drawing/2014/main" id="{5F6E757F-C5E9-CB75-0A4B-C0E20A40A3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7486" y="4039986"/>
            <a:ext cx="914400" cy="914400"/>
          </a:xfrm>
          <a:prstGeom prst="rect">
            <a:avLst/>
          </a:prstGeom>
        </p:spPr>
      </p:pic>
      <p:sp>
        <p:nvSpPr>
          <p:cNvPr id="20" name="Rectangle 2">
            <a:extLst>
              <a:ext uri="{FF2B5EF4-FFF2-40B4-BE49-F238E27FC236}">
                <a16:creationId xmlns:a16="http://schemas.microsoft.com/office/drawing/2014/main" id="{E62D305C-48DE-4BAD-2C2A-7A36737AFA52}"/>
              </a:ext>
            </a:extLst>
          </p:cNvPr>
          <p:cNvSpPr>
            <a:spLocks noChangeArrowheads="1"/>
          </p:cNvSpPr>
          <p:nvPr/>
        </p:nvSpPr>
        <p:spPr bwMode="auto">
          <a:xfrm>
            <a:off x="1203882" y="1672113"/>
            <a:ext cx="1053660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0" i="0" u="none" strike="noStrike" cap="none" normalizeH="0" baseline="0" dirty="0">
                <a:ln>
                  <a:noFill/>
                </a:ln>
                <a:effectLst/>
                <a:latin typeface="Roboto" panose="020F0502020204030204" pitchFamily="34" charset="0"/>
              </a:rPr>
              <a:t>Diminuer</a:t>
            </a:r>
            <a:r>
              <a:rPr kumimoji="0" lang="fr-FR" altLang="fr-FR" sz="2800" b="0" i="0" u="none" strike="noStrike" cap="none" normalizeH="0" dirty="0">
                <a:ln>
                  <a:noFill/>
                </a:ln>
                <a:effectLst/>
                <a:latin typeface="Roboto" panose="020F0502020204030204" pitchFamily="34" charset="0"/>
              </a:rPr>
              <a:t> votre dépendance vis-à-vis de l’étranger</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effectLst/>
                <a:latin typeface="Roboto" panose="020F0502020204030204" pitchFamily="34" charset="0"/>
              </a:rPr>
              <a:t>La production décentralisée d’électricité est l’avenir de l’énergie. En produisant votre électricité sur place, vous réduisez la demande d’électricité faite au réseau local. Cela permet non seulement de stabiliser le fonctionnement du réseau et de réduire le risque de pannes de courant, mais aussi d’atténuer la consommation d’énergie fossiles et donc réduire </a:t>
            </a:r>
            <a:r>
              <a:rPr lang="fr-FR" altLang="fr-FR" sz="1400" dirty="0">
                <a:latin typeface="Roboto" panose="020F0502020204030204" pitchFamily="34" charset="0"/>
              </a:rPr>
              <a:t>v</a:t>
            </a:r>
            <a:r>
              <a:rPr kumimoji="0" lang="fr-FR" altLang="fr-FR" sz="1400" b="0" i="0" u="none" strike="noStrike" cap="none" normalizeH="0" baseline="0" dirty="0">
                <a:ln>
                  <a:noFill/>
                </a:ln>
                <a:effectLst/>
                <a:latin typeface="Roboto" panose="020F0502020204030204" pitchFamily="34" charset="0"/>
              </a:rPr>
              <a:t>otre dépendance vis-à-vis de l’étranger.</a:t>
            </a:r>
            <a:endParaRPr lang="fr-FR" altLang="fr-FR" sz="1400" dirty="0">
              <a:latin typeface="Roboto" panose="020F0502020204030204" pitchFamily="34" charset="0"/>
            </a:endParaRPr>
          </a:p>
        </p:txBody>
      </p:sp>
      <p:sp>
        <p:nvSpPr>
          <p:cNvPr id="21" name="Rectangle 2">
            <a:extLst>
              <a:ext uri="{FF2B5EF4-FFF2-40B4-BE49-F238E27FC236}">
                <a16:creationId xmlns:a16="http://schemas.microsoft.com/office/drawing/2014/main" id="{80A00750-121A-3ECE-F8E0-4F08E8311BC4}"/>
              </a:ext>
            </a:extLst>
          </p:cNvPr>
          <p:cNvSpPr>
            <a:spLocks noChangeArrowheads="1"/>
          </p:cNvSpPr>
          <p:nvPr/>
        </p:nvSpPr>
        <p:spPr bwMode="auto">
          <a:xfrm>
            <a:off x="1207790" y="4061568"/>
            <a:ext cx="1053660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defTabSz="914400" eaLnBrk="0" fontAlgn="base" hangingPunct="0">
              <a:spcBef>
                <a:spcPct val="0"/>
              </a:spcBef>
              <a:spcAft>
                <a:spcPct val="0"/>
              </a:spcAft>
            </a:pPr>
            <a:r>
              <a:rPr lang="fr-FR" altLang="fr-FR" sz="2800" dirty="0">
                <a:latin typeface="Roboto" panose="020F0502020204030204" pitchFamily="34" charset="0"/>
              </a:rPr>
              <a:t>Réaliser des revenus</a:t>
            </a:r>
          </a:p>
          <a:p>
            <a:pPr marL="0" marR="0" lvl="0" indent="0" algn="l" defTabSz="914400" rtl="0" eaLnBrk="0" fontAlgn="base" latinLnBrk="0" hangingPunct="0">
              <a:lnSpc>
                <a:spcPct val="100000"/>
              </a:lnSpc>
              <a:spcBef>
                <a:spcPct val="0"/>
              </a:spcBef>
              <a:spcAft>
                <a:spcPts val="600"/>
              </a:spcAft>
              <a:buClrTx/>
              <a:buSzTx/>
              <a:buFontTx/>
              <a:buNone/>
              <a:tabLst/>
            </a:pPr>
            <a:r>
              <a:rPr lang="fr-CH" sz="1400" dirty="0">
                <a:latin typeface="Roboto" panose="020F0502020204030204" pitchFamily="34" charset="0"/>
              </a:rPr>
              <a:t>Investir dans des panneaux solaires en copropriété permet de nombreuses possibilités pour les copropriétaires qui peuvent ainsi réaliser des revenus complémentaires pour par exemple les réinvestir dans l’entretien du bâtiment ou dans des projets d’amélioration.</a:t>
            </a:r>
            <a:endParaRPr lang="fr-FR" altLang="fr-FR" sz="1400" dirty="0">
              <a:latin typeface="Roboto" panose="020F0502020204030204" pitchFamily="34" charset="0"/>
            </a:endParaRPr>
          </a:p>
        </p:txBody>
      </p:sp>
      <p:sp>
        <p:nvSpPr>
          <p:cNvPr id="22" name="Rectangle 2">
            <a:extLst>
              <a:ext uri="{FF2B5EF4-FFF2-40B4-BE49-F238E27FC236}">
                <a16:creationId xmlns:a16="http://schemas.microsoft.com/office/drawing/2014/main" id="{AC79AEB7-4A0E-AB56-6826-06FD2D2FDD66}"/>
              </a:ext>
            </a:extLst>
          </p:cNvPr>
          <p:cNvSpPr>
            <a:spLocks noChangeArrowheads="1"/>
          </p:cNvSpPr>
          <p:nvPr/>
        </p:nvSpPr>
        <p:spPr bwMode="auto">
          <a:xfrm>
            <a:off x="1203882" y="2912040"/>
            <a:ext cx="1053660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0" i="0" u="none" strike="noStrike" cap="none" normalizeH="0" baseline="0" dirty="0">
                <a:ln>
                  <a:noFill/>
                </a:ln>
                <a:effectLst/>
                <a:latin typeface="Roboto" panose="020F0502020204030204" pitchFamily="34" charset="0"/>
              </a:rPr>
              <a:t>Combattre le changement climatique</a:t>
            </a:r>
            <a:endParaRPr kumimoji="0" lang="fr-FR" altLang="fr-FR" sz="12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fr-FR" altLang="fr-FR" sz="1400" b="0" i="0" u="none" strike="noStrike" cap="none" normalizeH="0" baseline="0" dirty="0">
                <a:ln>
                  <a:noFill/>
                </a:ln>
                <a:effectLst/>
                <a:latin typeface="Roboto" panose="020F0502020204030204" pitchFamily="34" charset="0"/>
              </a:rPr>
              <a:t>La santé de notre planète dépend des actions collectives des personnes et des organisations du monde entier. Le passage à une énergie propre est l’un des moyens les plus efficaces de démontrer votre engagement en faveur de l’environnement et des générations futures. Inspirez votre entourage, montrez-leur l’exemple et préservez l’environnement avec l’énergie solaire.</a:t>
            </a:r>
          </a:p>
        </p:txBody>
      </p:sp>
      <p:grpSp>
        <p:nvGrpSpPr>
          <p:cNvPr id="8" name="Groupe 7">
            <a:extLst>
              <a:ext uri="{FF2B5EF4-FFF2-40B4-BE49-F238E27FC236}">
                <a16:creationId xmlns:a16="http://schemas.microsoft.com/office/drawing/2014/main" id="{0793D4E6-B677-4A51-6477-2E9BEC58F991}"/>
              </a:ext>
            </a:extLst>
          </p:cNvPr>
          <p:cNvGrpSpPr/>
          <p:nvPr/>
        </p:nvGrpSpPr>
        <p:grpSpPr>
          <a:xfrm>
            <a:off x="140674" y="1768444"/>
            <a:ext cx="1030872" cy="987182"/>
            <a:chOff x="140674" y="1768444"/>
            <a:chExt cx="1030872" cy="987182"/>
          </a:xfrm>
        </p:grpSpPr>
        <p:pic>
          <p:nvPicPr>
            <p:cNvPr id="23" name="Graphique 22" descr="Tour électrique avec un remplissage uni">
              <a:extLst>
                <a:ext uri="{FF2B5EF4-FFF2-40B4-BE49-F238E27FC236}">
                  <a16:creationId xmlns:a16="http://schemas.microsoft.com/office/drawing/2014/main" id="{2F44A9A4-BB83-E35E-5199-918C7D362152}"/>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40674" y="1768444"/>
              <a:ext cx="581564" cy="581564"/>
            </a:xfrm>
            <a:prstGeom prst="rect">
              <a:avLst/>
            </a:prstGeom>
          </p:spPr>
        </p:pic>
        <p:pic>
          <p:nvPicPr>
            <p:cNvPr id="7" name="Graphique 6" descr="Plateforme pétrolière avec un remplissage uni">
              <a:extLst>
                <a:ext uri="{FF2B5EF4-FFF2-40B4-BE49-F238E27FC236}">
                  <a16:creationId xmlns:a16="http://schemas.microsoft.com/office/drawing/2014/main" id="{FA25FD02-3E58-C5FC-94F7-83292E7A50C0}"/>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89982" y="2174062"/>
              <a:ext cx="581564" cy="581564"/>
            </a:xfrm>
            <a:prstGeom prst="rect">
              <a:avLst/>
            </a:prstGeom>
          </p:spPr>
        </p:pic>
      </p:grpSp>
    </p:spTree>
    <p:extLst>
      <p:ext uri="{BB962C8B-B14F-4D97-AF65-F5344CB8AC3E}">
        <p14:creationId xmlns:p14="http://schemas.microsoft.com/office/powerpoint/2010/main" val="23279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dissolv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dissolv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dissolve">
                                      <p:cBhvr>
                                        <p:cTn id="31" dur="500"/>
                                        <p:tgtEl>
                                          <p:spTgt spid="19"/>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dissolv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1174A16F-2C70-E21E-5987-C7BA0656BE78}"/>
              </a:ext>
            </a:extLst>
          </p:cNvPr>
          <p:cNvSpPr>
            <a:spLocks noGrp="1"/>
          </p:cNvSpPr>
          <p:nvPr>
            <p:ph type="subTitle" idx="1"/>
          </p:nvPr>
        </p:nvSpPr>
        <p:spPr/>
        <p:txBody>
          <a:bodyPr/>
          <a:lstStyle/>
          <a:p>
            <a:r>
              <a:rPr lang="fr-FR" b="1" dirty="0">
                <a:latin typeface="Roboto" panose="02000000000000000000" pitchFamily="2" charset="0"/>
                <a:ea typeface="Roboto" panose="02000000000000000000" pitchFamily="2" charset="0"/>
                <a:cs typeface="Roboto" panose="02000000000000000000" pitchFamily="2" charset="0"/>
              </a:rPr>
              <a:t>Rentabilité du projet</a:t>
            </a:r>
          </a:p>
        </p:txBody>
      </p:sp>
      <p:sp>
        <p:nvSpPr>
          <p:cNvPr id="5" name="Espace réservé du pied de page 4">
            <a:extLst>
              <a:ext uri="{FF2B5EF4-FFF2-40B4-BE49-F238E27FC236}">
                <a16:creationId xmlns:a16="http://schemas.microsoft.com/office/drawing/2014/main" id="{A1E8937A-A8A5-9BF9-F32F-87F691D16048}"/>
              </a:ext>
            </a:extLst>
          </p:cNvPr>
          <p:cNvSpPr>
            <a:spLocks noGrp="1"/>
          </p:cNvSpPr>
          <p:nvPr>
            <p:ph type="ftr" sz="quarter" idx="11"/>
          </p:nvPr>
        </p:nvSpPr>
        <p:spPr/>
        <p:txBody>
          <a:bodyPr/>
          <a:lstStyle/>
          <a:p>
            <a:r>
              <a:rPr lang="en-US"/>
              <a:t>🟨 denis juillard ingenieur hes sarl </a:t>
            </a:r>
          </a:p>
          <a:p>
            <a:r>
              <a:rPr lang="en-US"/>
              <a:t>     seignette 24, ch 2616 - renan be</a:t>
            </a:r>
          </a:p>
        </p:txBody>
      </p:sp>
      <p:sp>
        <p:nvSpPr>
          <p:cNvPr id="6" name="Espace réservé du numéro de diapositive 5">
            <a:extLst>
              <a:ext uri="{FF2B5EF4-FFF2-40B4-BE49-F238E27FC236}">
                <a16:creationId xmlns:a16="http://schemas.microsoft.com/office/drawing/2014/main" id="{4B4E7AC6-E848-7025-E991-915DDB79F78A}"/>
              </a:ext>
            </a:extLst>
          </p:cNvPr>
          <p:cNvSpPr>
            <a:spLocks noGrp="1"/>
          </p:cNvSpPr>
          <p:nvPr>
            <p:ph type="sldNum" sz="quarter" idx="12"/>
          </p:nvPr>
        </p:nvSpPr>
        <p:spPr/>
        <p:txBody>
          <a:bodyPr/>
          <a:lstStyle/>
          <a:p>
            <a:fld id="{D57F1E4F-1CFF-5643-939E-217C01CDF565}" type="slidenum">
              <a:rPr lang="en-US" smtClean="0"/>
              <a:pPr/>
              <a:t>19</a:t>
            </a:fld>
            <a:endParaRPr lang="en-US"/>
          </a:p>
        </p:txBody>
      </p:sp>
      <p:sp>
        <p:nvSpPr>
          <p:cNvPr id="2" name="Espace réservé de la date 3">
            <a:extLst>
              <a:ext uri="{FF2B5EF4-FFF2-40B4-BE49-F238E27FC236}">
                <a16:creationId xmlns:a16="http://schemas.microsoft.com/office/drawing/2014/main" id="{DE3A4F30-BB5D-FF0E-62DC-1164B36A8CE0}"/>
              </a:ext>
            </a:extLst>
          </p:cNvPr>
          <p:cNvSpPr>
            <a:spLocks noGrp="1"/>
          </p:cNvSpPr>
          <p:nvPr>
            <p:ph type="dt" sz="half" idx="10"/>
          </p:nvPr>
        </p:nvSpPr>
        <p:spPr>
          <a:xfrm>
            <a:off x="9838592" y="6392007"/>
            <a:ext cx="839739" cy="269448"/>
          </a:xfrm>
        </p:spPr>
        <p:txBody>
          <a:bodyPr/>
          <a:lstStyle/>
          <a:p>
            <a:r>
              <a:rPr lang="fr-CH" dirty="0"/>
              <a:t>11/02/2023</a:t>
            </a:r>
            <a:endParaRPr lang="en-US" dirty="0"/>
          </a:p>
        </p:txBody>
      </p:sp>
      <p:graphicFrame>
        <p:nvGraphicFramePr>
          <p:cNvPr id="4" name="Tableau 9">
            <a:extLst>
              <a:ext uri="{FF2B5EF4-FFF2-40B4-BE49-F238E27FC236}">
                <a16:creationId xmlns:a16="http://schemas.microsoft.com/office/drawing/2014/main" id="{2C59671E-2FA5-725C-930D-D13864CBD395}"/>
              </a:ext>
            </a:extLst>
          </p:cNvPr>
          <p:cNvGraphicFramePr>
            <a:graphicFrameLocks noGrp="1"/>
          </p:cNvGraphicFramePr>
          <p:nvPr>
            <p:extLst>
              <p:ext uri="{D42A27DB-BD31-4B8C-83A1-F6EECF244321}">
                <p14:modId xmlns:p14="http://schemas.microsoft.com/office/powerpoint/2010/main" val="1675842391"/>
              </p:ext>
            </p:extLst>
          </p:nvPr>
        </p:nvGraphicFramePr>
        <p:xfrm>
          <a:off x="176260" y="2690354"/>
          <a:ext cx="11837478" cy="2605211"/>
        </p:xfrm>
        <a:graphic>
          <a:graphicData uri="http://schemas.openxmlformats.org/drawingml/2006/table">
            <a:tbl>
              <a:tblPr firstRow="1" bandRow="1">
                <a:tableStyleId>{5C22544A-7EE6-4342-B048-85BDC9FD1C3A}</a:tableStyleId>
              </a:tblPr>
              <a:tblGrid>
                <a:gridCol w="5918739">
                  <a:extLst>
                    <a:ext uri="{9D8B030D-6E8A-4147-A177-3AD203B41FA5}">
                      <a16:colId xmlns:a16="http://schemas.microsoft.com/office/drawing/2014/main" val="3294404916"/>
                    </a:ext>
                  </a:extLst>
                </a:gridCol>
                <a:gridCol w="5918739">
                  <a:extLst>
                    <a:ext uri="{9D8B030D-6E8A-4147-A177-3AD203B41FA5}">
                      <a16:colId xmlns:a16="http://schemas.microsoft.com/office/drawing/2014/main" val="1769937752"/>
                    </a:ext>
                  </a:extLst>
                </a:gridCol>
              </a:tblGrid>
              <a:tr h="372173">
                <a:tc>
                  <a:txBody>
                    <a:bodyPr/>
                    <a:lstStyle/>
                    <a:p>
                      <a:r>
                        <a:rPr lang="fr-FR" sz="1800" dirty="0"/>
                        <a:t>Thème économique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800" dirty="0"/>
                        <a:t>Bilan économique sur 30 ans</a:t>
                      </a:r>
                    </a:p>
                  </a:txBody>
                  <a:tcPr/>
                </a:tc>
                <a:extLst>
                  <a:ext uri="{0D108BD9-81ED-4DB2-BD59-A6C34878D82A}">
                    <a16:rowId xmlns:a16="http://schemas.microsoft.com/office/drawing/2014/main" val="834717090"/>
                  </a:ext>
                </a:extLst>
              </a:tr>
              <a:tr h="372173">
                <a:tc>
                  <a:txBody>
                    <a:bodyPr/>
                    <a:lstStyle/>
                    <a:p>
                      <a:r>
                        <a:rPr lang="fr-FR" sz="1800" dirty="0"/>
                        <a:t>Offres</a:t>
                      </a:r>
                    </a:p>
                  </a:txBody>
                  <a:tcPr/>
                </a:tc>
                <a:tc>
                  <a:txBody>
                    <a:bodyPr/>
                    <a:lstStyle/>
                    <a:p>
                      <a:r>
                        <a:rPr lang="fr-FR" sz="1800" dirty="0"/>
                        <a:t>CHF 67 000.- à CHF 275 000.-</a:t>
                      </a:r>
                    </a:p>
                  </a:txBody>
                  <a:tcPr/>
                </a:tc>
                <a:extLst>
                  <a:ext uri="{0D108BD9-81ED-4DB2-BD59-A6C34878D82A}">
                    <a16:rowId xmlns:a16="http://schemas.microsoft.com/office/drawing/2014/main" val="1896096324"/>
                  </a:ext>
                </a:extLst>
              </a:tr>
              <a:tr h="372173">
                <a:tc>
                  <a:txBody>
                    <a:bodyPr/>
                    <a:lstStyle/>
                    <a:p>
                      <a:r>
                        <a:rPr lang="fr-FR" sz="1800" dirty="0"/>
                        <a:t>Aides (ProNovo)</a:t>
                      </a:r>
                    </a:p>
                  </a:txBody>
                  <a:tcPr/>
                </a:tc>
                <a:tc>
                  <a:txBody>
                    <a:bodyPr/>
                    <a:lstStyle/>
                    <a:p>
                      <a:r>
                        <a:rPr lang="fr-FR" sz="1800" dirty="0">
                          <a:solidFill>
                            <a:srgbClr val="FF0000"/>
                          </a:solidFill>
                        </a:rPr>
                        <a:t>CHF 4 500.- à CHF 22 000.-</a:t>
                      </a:r>
                    </a:p>
                  </a:txBody>
                  <a:tcPr/>
                </a:tc>
                <a:extLst>
                  <a:ext uri="{0D108BD9-81ED-4DB2-BD59-A6C34878D82A}">
                    <a16:rowId xmlns:a16="http://schemas.microsoft.com/office/drawing/2014/main" val="3012577919"/>
                  </a:ext>
                </a:extLst>
              </a:tr>
              <a:tr h="372173">
                <a:tc>
                  <a:txBody>
                    <a:bodyPr/>
                    <a:lstStyle/>
                    <a:p>
                      <a:r>
                        <a:rPr lang="fr-FR" sz="1800" dirty="0"/>
                        <a:t>Déductions fiscales (taux marginal 20%)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800" dirty="0">
                          <a:solidFill>
                            <a:srgbClr val="FF0000"/>
                          </a:solidFill>
                        </a:rPr>
                        <a:t>CHF 14 000.- </a:t>
                      </a:r>
                      <a:r>
                        <a:rPr lang="fr-FR" sz="1800" dirty="0"/>
                        <a:t>à </a:t>
                      </a:r>
                      <a:r>
                        <a:rPr lang="fr-FR" sz="1800" dirty="0">
                          <a:solidFill>
                            <a:srgbClr val="FF0000"/>
                          </a:solidFill>
                        </a:rPr>
                        <a:t>CHF 70 000.-</a:t>
                      </a:r>
                      <a:endParaRPr lang="fr-FR" sz="1800" baseline="-25000" dirty="0">
                        <a:solidFill>
                          <a:srgbClr val="FF0000"/>
                        </a:solidFill>
                      </a:endParaRPr>
                    </a:p>
                  </a:txBody>
                  <a:tcPr/>
                </a:tc>
                <a:extLst>
                  <a:ext uri="{0D108BD9-81ED-4DB2-BD59-A6C34878D82A}">
                    <a16:rowId xmlns:a16="http://schemas.microsoft.com/office/drawing/2014/main" val="2066735921"/>
                  </a:ext>
                </a:extLst>
              </a:tr>
              <a:tr h="372173">
                <a:tc>
                  <a:txBody>
                    <a:bodyPr/>
                    <a:lstStyle/>
                    <a:p>
                      <a:r>
                        <a:rPr lang="fr-FR" sz="1800" dirty="0"/>
                        <a:t>Coût effectif</a:t>
                      </a:r>
                    </a:p>
                  </a:txBody>
                  <a:tcPr/>
                </a:tc>
                <a:tc>
                  <a:txBody>
                    <a:bodyPr/>
                    <a:lstStyle/>
                    <a:p>
                      <a:r>
                        <a:rPr lang="fr-FR" sz="1800" dirty="0"/>
                        <a:t>CHF 49 000.- à 200 000.-</a:t>
                      </a:r>
                    </a:p>
                  </a:txBody>
                  <a:tcPr/>
                </a:tc>
                <a:extLst>
                  <a:ext uri="{0D108BD9-81ED-4DB2-BD59-A6C34878D82A}">
                    <a16:rowId xmlns:a16="http://schemas.microsoft.com/office/drawing/2014/main" val="3529914481"/>
                  </a:ext>
                </a:extLst>
              </a:tr>
              <a:tr h="372173">
                <a:tc>
                  <a:txBody>
                    <a:bodyPr/>
                    <a:lstStyle/>
                    <a:p>
                      <a:r>
                        <a:rPr lang="fr-FR" sz="1800" dirty="0"/>
                        <a:t>Bénéfices annuels</a:t>
                      </a:r>
                    </a:p>
                  </a:txBody>
                  <a:tcPr/>
                </a:tc>
                <a:tc>
                  <a:txBody>
                    <a:bodyPr/>
                    <a:lstStyle/>
                    <a:p>
                      <a:r>
                        <a:rPr lang="fr-FR" sz="1800" dirty="0">
                          <a:solidFill>
                            <a:srgbClr val="FF0000"/>
                          </a:solidFill>
                        </a:rPr>
                        <a:t>CHF 1 800.- </a:t>
                      </a:r>
                      <a:r>
                        <a:rPr lang="fr-FR" sz="1800" dirty="0"/>
                        <a:t>à </a:t>
                      </a:r>
                      <a:r>
                        <a:rPr lang="fr-FR" sz="1800" dirty="0">
                          <a:solidFill>
                            <a:srgbClr val="FF0000"/>
                          </a:solidFill>
                        </a:rPr>
                        <a:t>CH 5 500.-</a:t>
                      </a:r>
                    </a:p>
                  </a:txBody>
                  <a:tcPr/>
                </a:tc>
                <a:extLst>
                  <a:ext uri="{0D108BD9-81ED-4DB2-BD59-A6C34878D82A}">
                    <a16:rowId xmlns:a16="http://schemas.microsoft.com/office/drawing/2014/main" val="2138886008"/>
                  </a:ext>
                </a:extLst>
              </a:tr>
              <a:tr h="372173">
                <a:tc>
                  <a:txBody>
                    <a:bodyPr/>
                    <a:lstStyle/>
                    <a:p>
                      <a:r>
                        <a:rPr lang="fr-FR" sz="1800" dirty="0"/>
                        <a:t>Amortissement ROI</a:t>
                      </a:r>
                    </a:p>
                  </a:txBody>
                  <a:tcPr/>
                </a:tc>
                <a:tc>
                  <a:txBody>
                    <a:bodyPr/>
                    <a:lstStyle/>
                    <a:p>
                      <a:r>
                        <a:rPr lang="fr-FR" sz="1800" dirty="0">
                          <a:solidFill>
                            <a:schemeClr val="bg1"/>
                          </a:solidFill>
                        </a:rPr>
                        <a:t>19 à 37 ans</a:t>
                      </a:r>
                    </a:p>
                  </a:txBody>
                  <a:tcPr/>
                </a:tc>
                <a:extLst>
                  <a:ext uri="{0D108BD9-81ED-4DB2-BD59-A6C34878D82A}">
                    <a16:rowId xmlns:a16="http://schemas.microsoft.com/office/drawing/2014/main" val="733582716"/>
                  </a:ext>
                </a:extLst>
              </a:tr>
            </a:tbl>
          </a:graphicData>
        </a:graphic>
      </p:graphicFrame>
      <p:pic>
        <p:nvPicPr>
          <p:cNvPr id="8" name="Image 7">
            <a:extLst>
              <a:ext uri="{FF2B5EF4-FFF2-40B4-BE49-F238E27FC236}">
                <a16:creationId xmlns:a16="http://schemas.microsoft.com/office/drawing/2014/main" id="{4B068350-A3A8-CB73-6BF4-DE1CF11AA8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260" y="148606"/>
            <a:ext cx="11837478" cy="2379891"/>
          </a:xfrm>
          <a:prstGeom prst="rect">
            <a:avLst/>
          </a:prstGeom>
        </p:spPr>
      </p:pic>
    </p:spTree>
    <p:extLst>
      <p:ext uri="{BB962C8B-B14F-4D97-AF65-F5344CB8AC3E}">
        <p14:creationId xmlns:p14="http://schemas.microsoft.com/office/powerpoint/2010/main" val="334783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1174A16F-2C70-E21E-5987-C7BA0656BE78}"/>
              </a:ext>
            </a:extLst>
          </p:cNvPr>
          <p:cNvSpPr>
            <a:spLocks noGrp="1"/>
          </p:cNvSpPr>
          <p:nvPr>
            <p:ph type="subTitle" idx="1"/>
          </p:nvPr>
        </p:nvSpPr>
        <p:spPr/>
        <p:txBody>
          <a:bodyPr/>
          <a:lstStyle/>
          <a:p>
            <a:r>
              <a:rPr lang="fr-FR" b="1" dirty="0">
                <a:latin typeface="Roboto" panose="02000000000000000000" pitchFamily="2" charset="0"/>
                <a:ea typeface="Roboto" panose="02000000000000000000" pitchFamily="2" charset="0"/>
                <a:cs typeface="Roboto" panose="02000000000000000000" pitchFamily="2" charset="0"/>
              </a:rPr>
              <a:t>Bilan écologique</a:t>
            </a:r>
          </a:p>
        </p:txBody>
      </p:sp>
      <p:sp>
        <p:nvSpPr>
          <p:cNvPr id="5" name="Espace réservé du pied de page 4">
            <a:extLst>
              <a:ext uri="{FF2B5EF4-FFF2-40B4-BE49-F238E27FC236}">
                <a16:creationId xmlns:a16="http://schemas.microsoft.com/office/drawing/2014/main" id="{A1E8937A-A8A5-9BF9-F32F-87F691D16048}"/>
              </a:ext>
            </a:extLst>
          </p:cNvPr>
          <p:cNvSpPr>
            <a:spLocks noGrp="1"/>
          </p:cNvSpPr>
          <p:nvPr>
            <p:ph type="ftr" sz="quarter" idx="11"/>
          </p:nvPr>
        </p:nvSpPr>
        <p:spPr/>
        <p:txBody>
          <a:bodyPr/>
          <a:lstStyle/>
          <a:p>
            <a:r>
              <a:rPr lang="en-US"/>
              <a:t>🟨 denis juillard ingenieur hes sarl </a:t>
            </a:r>
          </a:p>
          <a:p>
            <a:r>
              <a:rPr lang="en-US"/>
              <a:t>     seignette 24, ch 2616 - renan be</a:t>
            </a:r>
          </a:p>
        </p:txBody>
      </p:sp>
      <p:sp>
        <p:nvSpPr>
          <p:cNvPr id="6" name="Espace réservé du numéro de diapositive 5">
            <a:extLst>
              <a:ext uri="{FF2B5EF4-FFF2-40B4-BE49-F238E27FC236}">
                <a16:creationId xmlns:a16="http://schemas.microsoft.com/office/drawing/2014/main" id="{4B4E7AC6-E848-7025-E991-915DDB79F78A}"/>
              </a:ext>
            </a:extLst>
          </p:cNvPr>
          <p:cNvSpPr>
            <a:spLocks noGrp="1"/>
          </p:cNvSpPr>
          <p:nvPr>
            <p:ph type="sldNum" sz="quarter" idx="12"/>
          </p:nvPr>
        </p:nvSpPr>
        <p:spPr/>
        <p:txBody>
          <a:bodyPr/>
          <a:lstStyle/>
          <a:p>
            <a:fld id="{D57F1E4F-1CFF-5643-939E-217C01CDF565}" type="slidenum">
              <a:rPr lang="en-US" smtClean="0"/>
              <a:pPr/>
              <a:t>20</a:t>
            </a:fld>
            <a:endParaRPr lang="en-US"/>
          </a:p>
        </p:txBody>
      </p:sp>
      <p:sp>
        <p:nvSpPr>
          <p:cNvPr id="2" name="Espace réservé de la date 3">
            <a:extLst>
              <a:ext uri="{FF2B5EF4-FFF2-40B4-BE49-F238E27FC236}">
                <a16:creationId xmlns:a16="http://schemas.microsoft.com/office/drawing/2014/main" id="{DE3A4F30-BB5D-FF0E-62DC-1164B36A8CE0}"/>
              </a:ext>
            </a:extLst>
          </p:cNvPr>
          <p:cNvSpPr>
            <a:spLocks noGrp="1"/>
          </p:cNvSpPr>
          <p:nvPr>
            <p:ph type="dt" sz="half" idx="10"/>
          </p:nvPr>
        </p:nvSpPr>
        <p:spPr>
          <a:xfrm>
            <a:off x="9838592" y="6392007"/>
            <a:ext cx="839739" cy="269448"/>
          </a:xfrm>
        </p:spPr>
        <p:txBody>
          <a:bodyPr/>
          <a:lstStyle/>
          <a:p>
            <a:r>
              <a:rPr lang="fr-CH" dirty="0"/>
              <a:t>11/02/2023</a:t>
            </a:r>
            <a:endParaRPr lang="en-US" dirty="0"/>
          </a:p>
        </p:txBody>
      </p:sp>
      <p:pic>
        <p:nvPicPr>
          <p:cNvPr id="12" name="Image 11">
            <a:extLst>
              <a:ext uri="{FF2B5EF4-FFF2-40B4-BE49-F238E27FC236}">
                <a16:creationId xmlns:a16="http://schemas.microsoft.com/office/drawing/2014/main" id="{BF128576-0CB6-148E-5E62-D94A1B50ED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259" y="185027"/>
            <a:ext cx="11812489" cy="1786895"/>
          </a:xfrm>
          <a:prstGeom prst="rect">
            <a:avLst/>
          </a:prstGeom>
        </p:spPr>
      </p:pic>
      <p:graphicFrame>
        <p:nvGraphicFramePr>
          <p:cNvPr id="15" name="Tableau 9">
            <a:extLst>
              <a:ext uri="{FF2B5EF4-FFF2-40B4-BE49-F238E27FC236}">
                <a16:creationId xmlns:a16="http://schemas.microsoft.com/office/drawing/2014/main" id="{0EA4E8BA-26E5-2B79-BF19-51D59561D11C}"/>
              </a:ext>
            </a:extLst>
          </p:cNvPr>
          <p:cNvGraphicFramePr>
            <a:graphicFrameLocks noGrp="1"/>
          </p:cNvGraphicFramePr>
          <p:nvPr>
            <p:extLst>
              <p:ext uri="{D42A27DB-BD31-4B8C-83A1-F6EECF244321}">
                <p14:modId xmlns:p14="http://schemas.microsoft.com/office/powerpoint/2010/main" val="876831208"/>
              </p:ext>
            </p:extLst>
          </p:nvPr>
        </p:nvGraphicFramePr>
        <p:xfrm>
          <a:off x="176260" y="2706260"/>
          <a:ext cx="11837478" cy="2225040"/>
        </p:xfrm>
        <a:graphic>
          <a:graphicData uri="http://schemas.openxmlformats.org/drawingml/2006/table">
            <a:tbl>
              <a:tblPr firstRow="1" bandRow="1">
                <a:tableStyleId>{5C22544A-7EE6-4342-B048-85BDC9FD1C3A}</a:tableStyleId>
              </a:tblPr>
              <a:tblGrid>
                <a:gridCol w="5918739">
                  <a:extLst>
                    <a:ext uri="{9D8B030D-6E8A-4147-A177-3AD203B41FA5}">
                      <a16:colId xmlns:a16="http://schemas.microsoft.com/office/drawing/2014/main" val="3294404916"/>
                    </a:ext>
                  </a:extLst>
                </a:gridCol>
                <a:gridCol w="5918739">
                  <a:extLst>
                    <a:ext uri="{9D8B030D-6E8A-4147-A177-3AD203B41FA5}">
                      <a16:colId xmlns:a16="http://schemas.microsoft.com/office/drawing/2014/main" val="1769937752"/>
                    </a:ext>
                  </a:extLst>
                </a:gridCol>
              </a:tblGrid>
              <a:tr h="370840">
                <a:tc>
                  <a:txBody>
                    <a:bodyPr/>
                    <a:lstStyle/>
                    <a:p>
                      <a:r>
                        <a:rPr lang="fr-FR" sz="1800" dirty="0"/>
                        <a:t>Thème écologique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800" dirty="0"/>
                        <a:t>Bilan écologique sur 30 ans</a:t>
                      </a:r>
                    </a:p>
                  </a:txBody>
                  <a:tcPr/>
                </a:tc>
                <a:extLst>
                  <a:ext uri="{0D108BD9-81ED-4DB2-BD59-A6C34878D82A}">
                    <a16:rowId xmlns:a16="http://schemas.microsoft.com/office/drawing/2014/main" val="834717090"/>
                  </a:ext>
                </a:extLst>
              </a:tr>
              <a:tr h="370840">
                <a:tc>
                  <a:txBody>
                    <a:bodyPr/>
                    <a:lstStyle/>
                    <a:p>
                      <a:r>
                        <a:rPr lang="fr-FR" sz="1800" dirty="0"/>
                        <a:t>Pétrole équivalent économisé</a:t>
                      </a:r>
                    </a:p>
                  </a:txBody>
                  <a:tcPr/>
                </a:tc>
                <a:tc>
                  <a:txBody>
                    <a:bodyPr/>
                    <a:lstStyle/>
                    <a:p>
                      <a:r>
                        <a:rPr lang="fr-FR" sz="1800" dirty="0"/>
                        <a:t>30 000 à 150 000 litres de carburant</a:t>
                      </a:r>
                    </a:p>
                  </a:txBody>
                  <a:tcPr/>
                </a:tc>
                <a:extLst>
                  <a:ext uri="{0D108BD9-81ED-4DB2-BD59-A6C34878D82A}">
                    <a16:rowId xmlns:a16="http://schemas.microsoft.com/office/drawing/2014/main" val="1896096324"/>
                  </a:ext>
                </a:extLst>
              </a:tr>
              <a:tr h="370840">
                <a:tc>
                  <a:txBody>
                    <a:bodyPr/>
                    <a:lstStyle/>
                    <a:p>
                      <a:r>
                        <a:rPr lang="fr-FR" sz="1800" dirty="0"/>
                        <a:t>Arbres plantés équivalents</a:t>
                      </a:r>
                    </a:p>
                  </a:txBody>
                  <a:tcPr/>
                </a:tc>
                <a:tc>
                  <a:txBody>
                    <a:bodyPr/>
                    <a:lstStyle/>
                    <a:p>
                      <a:r>
                        <a:rPr lang="fr-FR" sz="1800" dirty="0"/>
                        <a:t>3 600 à 20 000 arbres</a:t>
                      </a:r>
                    </a:p>
                  </a:txBody>
                  <a:tcPr/>
                </a:tc>
                <a:extLst>
                  <a:ext uri="{0D108BD9-81ED-4DB2-BD59-A6C34878D82A}">
                    <a16:rowId xmlns:a16="http://schemas.microsoft.com/office/drawing/2014/main" val="3012577919"/>
                  </a:ext>
                </a:extLst>
              </a:tr>
              <a:tr h="370840">
                <a:tc>
                  <a:txBody>
                    <a:bodyPr/>
                    <a:lstStyle/>
                    <a:p>
                      <a:r>
                        <a:rPr lang="fr-FR" sz="1800" dirty="0"/>
                        <a:t>Emissions CO</a:t>
                      </a:r>
                      <a:r>
                        <a:rPr lang="fr-FR" sz="1800" baseline="-25000" dirty="0"/>
                        <a:t>2</a:t>
                      </a:r>
                      <a:r>
                        <a:rPr lang="fr-FR" sz="1800" dirty="0"/>
                        <a:t> évitées</a:t>
                      </a:r>
                    </a:p>
                  </a:txBody>
                  <a:tcPr/>
                </a:tc>
                <a:tc>
                  <a:txBody>
                    <a:bodyPr/>
                    <a:lstStyle/>
                    <a:p>
                      <a:r>
                        <a:rPr lang="fr-FR" sz="1800" dirty="0"/>
                        <a:t>25 à 130 tonnes CO</a:t>
                      </a:r>
                      <a:r>
                        <a:rPr lang="fr-FR" sz="1800" baseline="-25000" dirty="0"/>
                        <a:t>2</a:t>
                      </a:r>
                    </a:p>
                  </a:txBody>
                  <a:tcPr/>
                </a:tc>
                <a:extLst>
                  <a:ext uri="{0D108BD9-81ED-4DB2-BD59-A6C34878D82A}">
                    <a16:rowId xmlns:a16="http://schemas.microsoft.com/office/drawing/2014/main" val="2066735921"/>
                  </a:ext>
                </a:extLst>
              </a:tr>
              <a:tr h="370840">
                <a:tc>
                  <a:txBody>
                    <a:bodyPr/>
                    <a:lstStyle/>
                    <a:p>
                      <a:r>
                        <a:rPr lang="fr-FR" sz="1800" dirty="0"/>
                        <a:t>Distance équivalente en voiture</a:t>
                      </a:r>
                    </a:p>
                  </a:txBody>
                  <a:tcPr/>
                </a:tc>
                <a:tc>
                  <a:txBody>
                    <a:bodyPr/>
                    <a:lstStyle/>
                    <a:p>
                      <a:r>
                        <a:rPr lang="fr-FR" sz="1800" dirty="0"/>
                        <a:t>250 000 à 1 000 000 km</a:t>
                      </a:r>
                    </a:p>
                  </a:txBody>
                  <a:tcPr/>
                </a:tc>
                <a:extLst>
                  <a:ext uri="{0D108BD9-81ED-4DB2-BD59-A6C34878D82A}">
                    <a16:rowId xmlns:a16="http://schemas.microsoft.com/office/drawing/2014/main" val="3529914481"/>
                  </a:ext>
                </a:extLst>
              </a:tr>
              <a:tr h="370840">
                <a:tc>
                  <a:txBody>
                    <a:bodyPr/>
                    <a:lstStyle/>
                    <a:p>
                      <a:r>
                        <a:rPr lang="fr-FR" sz="1800" dirty="0"/>
                        <a:t>Réduction empreinte carbone individuelle</a:t>
                      </a:r>
                    </a:p>
                  </a:txBody>
                  <a:tcPr/>
                </a:tc>
                <a:tc>
                  <a:txBody>
                    <a:bodyPr/>
                    <a:lstStyle/>
                    <a:p>
                      <a:r>
                        <a:rPr lang="fr-FR" sz="1800" dirty="0"/>
                        <a:t>-5%</a:t>
                      </a:r>
                    </a:p>
                  </a:txBody>
                  <a:tcPr/>
                </a:tc>
                <a:extLst>
                  <a:ext uri="{0D108BD9-81ED-4DB2-BD59-A6C34878D82A}">
                    <a16:rowId xmlns:a16="http://schemas.microsoft.com/office/drawing/2014/main" val="2138886008"/>
                  </a:ext>
                </a:extLst>
              </a:tr>
            </a:tbl>
          </a:graphicData>
        </a:graphic>
      </p:graphicFrame>
    </p:spTree>
    <p:extLst>
      <p:ext uri="{BB962C8B-B14F-4D97-AF65-F5344CB8AC3E}">
        <p14:creationId xmlns:p14="http://schemas.microsoft.com/office/powerpoint/2010/main" val="273847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1174A16F-2C70-E21E-5987-C7BA0656BE78}"/>
              </a:ext>
            </a:extLst>
          </p:cNvPr>
          <p:cNvSpPr>
            <a:spLocks noGrp="1"/>
          </p:cNvSpPr>
          <p:nvPr>
            <p:ph type="subTitle" idx="1"/>
          </p:nvPr>
        </p:nvSpPr>
        <p:spPr/>
        <p:txBody>
          <a:bodyPr/>
          <a:lstStyle/>
          <a:p>
            <a:r>
              <a:rPr lang="fr-FR" b="1" dirty="0">
                <a:latin typeface="Roboto" panose="02000000000000000000" pitchFamily="2" charset="0"/>
                <a:ea typeface="Roboto" panose="02000000000000000000" pitchFamily="2" charset="0"/>
                <a:cs typeface="Roboto" panose="02000000000000000000" pitchFamily="2" charset="0"/>
              </a:rPr>
              <a:t>Avantages / Inconvénients</a:t>
            </a:r>
          </a:p>
        </p:txBody>
      </p:sp>
      <p:sp>
        <p:nvSpPr>
          <p:cNvPr id="5" name="Espace réservé du pied de page 4">
            <a:extLst>
              <a:ext uri="{FF2B5EF4-FFF2-40B4-BE49-F238E27FC236}">
                <a16:creationId xmlns:a16="http://schemas.microsoft.com/office/drawing/2014/main" id="{A1E8937A-A8A5-9BF9-F32F-87F691D16048}"/>
              </a:ext>
            </a:extLst>
          </p:cNvPr>
          <p:cNvSpPr>
            <a:spLocks noGrp="1"/>
          </p:cNvSpPr>
          <p:nvPr>
            <p:ph type="ftr" sz="quarter" idx="11"/>
          </p:nvPr>
        </p:nvSpPr>
        <p:spPr/>
        <p:txBody>
          <a:bodyPr/>
          <a:lstStyle/>
          <a:p>
            <a:r>
              <a:rPr lang="en-US"/>
              <a:t>🟨 denis juillard ingenieur hes sarl </a:t>
            </a:r>
          </a:p>
          <a:p>
            <a:r>
              <a:rPr lang="en-US"/>
              <a:t>     seignette 24, ch 2616 - renan be</a:t>
            </a:r>
          </a:p>
        </p:txBody>
      </p:sp>
      <p:sp>
        <p:nvSpPr>
          <p:cNvPr id="6" name="Espace réservé du numéro de diapositive 5">
            <a:extLst>
              <a:ext uri="{FF2B5EF4-FFF2-40B4-BE49-F238E27FC236}">
                <a16:creationId xmlns:a16="http://schemas.microsoft.com/office/drawing/2014/main" id="{4B4E7AC6-E848-7025-E991-915DDB79F78A}"/>
              </a:ext>
            </a:extLst>
          </p:cNvPr>
          <p:cNvSpPr>
            <a:spLocks noGrp="1"/>
          </p:cNvSpPr>
          <p:nvPr>
            <p:ph type="sldNum" sz="quarter" idx="12"/>
          </p:nvPr>
        </p:nvSpPr>
        <p:spPr/>
        <p:txBody>
          <a:bodyPr/>
          <a:lstStyle/>
          <a:p>
            <a:fld id="{D57F1E4F-1CFF-5643-939E-217C01CDF565}" type="slidenum">
              <a:rPr lang="en-US" smtClean="0"/>
              <a:pPr/>
              <a:t>21</a:t>
            </a:fld>
            <a:endParaRPr lang="en-US"/>
          </a:p>
        </p:txBody>
      </p:sp>
      <p:sp>
        <p:nvSpPr>
          <p:cNvPr id="2" name="Espace réservé de la date 3">
            <a:extLst>
              <a:ext uri="{FF2B5EF4-FFF2-40B4-BE49-F238E27FC236}">
                <a16:creationId xmlns:a16="http://schemas.microsoft.com/office/drawing/2014/main" id="{3AA3CEAC-FB60-30DF-1C81-8510A7F0F323}"/>
              </a:ext>
            </a:extLst>
          </p:cNvPr>
          <p:cNvSpPr>
            <a:spLocks noGrp="1"/>
          </p:cNvSpPr>
          <p:nvPr>
            <p:ph type="dt" sz="half" idx="10"/>
          </p:nvPr>
        </p:nvSpPr>
        <p:spPr>
          <a:xfrm>
            <a:off x="9838592" y="6392007"/>
            <a:ext cx="839739" cy="269448"/>
          </a:xfrm>
        </p:spPr>
        <p:txBody>
          <a:bodyPr/>
          <a:lstStyle/>
          <a:p>
            <a:r>
              <a:rPr lang="fr-CH" dirty="0"/>
              <a:t>11/02/2023</a:t>
            </a:r>
            <a:endParaRPr lang="en-US" dirty="0"/>
          </a:p>
        </p:txBody>
      </p:sp>
      <p:graphicFrame>
        <p:nvGraphicFramePr>
          <p:cNvPr id="8" name="Tableau 8">
            <a:extLst>
              <a:ext uri="{FF2B5EF4-FFF2-40B4-BE49-F238E27FC236}">
                <a16:creationId xmlns:a16="http://schemas.microsoft.com/office/drawing/2014/main" id="{13756E3A-580D-A7C8-7A3B-B6419BC1AA1C}"/>
              </a:ext>
            </a:extLst>
          </p:cNvPr>
          <p:cNvGraphicFramePr>
            <a:graphicFrameLocks noGrp="1"/>
          </p:cNvGraphicFramePr>
          <p:nvPr>
            <p:extLst>
              <p:ext uri="{D42A27DB-BD31-4B8C-83A1-F6EECF244321}">
                <p14:modId xmlns:p14="http://schemas.microsoft.com/office/powerpoint/2010/main" val="1302047730"/>
              </p:ext>
            </p:extLst>
          </p:nvPr>
        </p:nvGraphicFramePr>
        <p:xfrm>
          <a:off x="231950" y="173533"/>
          <a:ext cx="11726811" cy="5049520"/>
        </p:xfrm>
        <a:graphic>
          <a:graphicData uri="http://schemas.openxmlformats.org/drawingml/2006/table">
            <a:tbl>
              <a:tblPr firstRow="1" bandRow="1">
                <a:tableStyleId>{5C22544A-7EE6-4342-B048-85BDC9FD1C3A}</a:tableStyleId>
              </a:tblPr>
              <a:tblGrid>
                <a:gridCol w="3198688">
                  <a:extLst>
                    <a:ext uri="{9D8B030D-6E8A-4147-A177-3AD203B41FA5}">
                      <a16:colId xmlns:a16="http://schemas.microsoft.com/office/drawing/2014/main" val="1136435698"/>
                    </a:ext>
                  </a:extLst>
                </a:gridCol>
                <a:gridCol w="8528123">
                  <a:extLst>
                    <a:ext uri="{9D8B030D-6E8A-4147-A177-3AD203B41FA5}">
                      <a16:colId xmlns:a16="http://schemas.microsoft.com/office/drawing/2014/main" val="256776356"/>
                    </a:ext>
                  </a:extLst>
                </a:gridCol>
              </a:tblGrid>
              <a:tr h="324373">
                <a:tc>
                  <a:txBody>
                    <a:bodyPr/>
                    <a:lstStyle/>
                    <a:p>
                      <a:r>
                        <a:rPr lang="fr-FR" sz="1600" dirty="0"/>
                        <a:t>Analyse SWOT</a:t>
                      </a:r>
                    </a:p>
                  </a:txBody>
                  <a:tcPr/>
                </a:tc>
                <a:tc>
                  <a:txBody>
                    <a:bodyPr/>
                    <a:lstStyle/>
                    <a:p>
                      <a:r>
                        <a:rPr lang="fr-FR" sz="1600" dirty="0"/>
                        <a:t>Strenghts, Weaknesses, Opportunities, Threats</a:t>
                      </a:r>
                    </a:p>
                  </a:txBody>
                  <a:tcPr/>
                </a:tc>
                <a:extLst>
                  <a:ext uri="{0D108BD9-81ED-4DB2-BD59-A6C34878D82A}">
                    <a16:rowId xmlns:a16="http://schemas.microsoft.com/office/drawing/2014/main" val="3460306956"/>
                  </a:ext>
                </a:extLst>
              </a:tr>
              <a:tr h="294884">
                <a:tc>
                  <a:txBody>
                    <a:bodyPr/>
                    <a:lstStyle/>
                    <a:p>
                      <a:r>
                        <a:rPr lang="fr-FR" sz="1400" dirty="0"/>
                        <a:t>Forces (Strengths)</a:t>
                      </a:r>
                    </a:p>
                  </a:txBody>
                  <a:tcPr/>
                </a:tc>
                <a:tc>
                  <a:txBody>
                    <a:bodyPr/>
                    <a:lstStyle/>
                    <a:p>
                      <a:r>
                        <a:rPr lang="fr-FR" sz="1400" b="1" dirty="0"/>
                        <a:t>Gains financiers réguliers</a:t>
                      </a:r>
                    </a:p>
                  </a:txBody>
                  <a:tcPr/>
                </a:tc>
                <a:extLst>
                  <a:ext uri="{0D108BD9-81ED-4DB2-BD59-A6C34878D82A}">
                    <a16:rowId xmlns:a16="http://schemas.microsoft.com/office/drawing/2014/main" val="3012199087"/>
                  </a:ext>
                </a:extLst>
              </a:tr>
              <a:tr h="294884">
                <a:tc>
                  <a:txBody>
                    <a:bodyPr/>
                    <a:lstStyle/>
                    <a:p>
                      <a:endParaRPr lang="fr-FR" sz="1400" dirty="0"/>
                    </a:p>
                  </a:txBody>
                  <a:tcPr/>
                </a:tc>
                <a:tc>
                  <a:txBody>
                    <a:bodyPr/>
                    <a:lstStyle/>
                    <a:p>
                      <a:r>
                        <a:rPr lang="fr-FR" sz="1400" dirty="0"/>
                        <a:t>Solution Climkit pour gestion facilitée</a:t>
                      </a:r>
                    </a:p>
                  </a:txBody>
                  <a:tcPr/>
                </a:tc>
                <a:extLst>
                  <a:ext uri="{0D108BD9-81ED-4DB2-BD59-A6C34878D82A}">
                    <a16:rowId xmlns:a16="http://schemas.microsoft.com/office/drawing/2014/main" val="3561277781"/>
                  </a:ext>
                </a:extLst>
              </a:tr>
              <a:tr h="294884">
                <a:tc>
                  <a:txBody>
                    <a:bodyPr/>
                    <a:lstStyle/>
                    <a:p>
                      <a:endParaRPr lang="fr-FR" sz="1400" dirty="0"/>
                    </a:p>
                  </a:txBody>
                  <a:tcPr/>
                </a:tc>
                <a:tc>
                  <a:txBody>
                    <a:bodyPr/>
                    <a:lstStyle/>
                    <a:p>
                      <a:r>
                        <a:rPr lang="fr-FR" sz="1400" dirty="0"/>
                        <a:t>Batterie virtuelle Horizon</a:t>
                      </a:r>
                    </a:p>
                  </a:txBody>
                  <a:tcPr/>
                </a:tc>
                <a:extLst>
                  <a:ext uri="{0D108BD9-81ED-4DB2-BD59-A6C34878D82A}">
                    <a16:rowId xmlns:a16="http://schemas.microsoft.com/office/drawing/2014/main" val="3388755666"/>
                  </a:ext>
                </a:extLst>
              </a:tr>
              <a:tr h="294884">
                <a:tc>
                  <a:txBody>
                    <a:bodyPr/>
                    <a:lstStyle/>
                    <a:p>
                      <a:endParaRPr lang="fr-FR" sz="1400" dirty="0"/>
                    </a:p>
                  </a:txBody>
                  <a:tcPr/>
                </a:tc>
                <a:tc>
                  <a:txBody>
                    <a:bodyPr/>
                    <a:lstStyle/>
                    <a:p>
                      <a:r>
                        <a:rPr lang="fr-FR" sz="1400" b="1" dirty="0"/>
                        <a:t>Solution ‘panneaux’ = la moins chère mais pas la plus performante</a:t>
                      </a:r>
                    </a:p>
                  </a:txBody>
                  <a:tcPr/>
                </a:tc>
                <a:extLst>
                  <a:ext uri="{0D108BD9-81ED-4DB2-BD59-A6C34878D82A}">
                    <a16:rowId xmlns:a16="http://schemas.microsoft.com/office/drawing/2014/main" val="1495570834"/>
                  </a:ext>
                </a:extLst>
              </a:tr>
              <a:tr h="294884">
                <a:tc>
                  <a:txBody>
                    <a:bodyPr/>
                    <a:lstStyle/>
                    <a:p>
                      <a:r>
                        <a:rPr lang="fr-FR" sz="1400" dirty="0"/>
                        <a:t>Faiblesses</a:t>
                      </a:r>
                    </a:p>
                  </a:txBody>
                  <a:tcPr/>
                </a:tc>
                <a:tc>
                  <a:txBody>
                    <a:bodyPr/>
                    <a:lstStyle/>
                    <a:p>
                      <a:r>
                        <a:rPr lang="fr-FR" sz="1400" dirty="0"/>
                        <a:t>‘Panneaux PV’ = risques de fuites d’eau en toiture à cause du système de pose</a:t>
                      </a:r>
                    </a:p>
                  </a:txBody>
                  <a:tcPr/>
                </a:tc>
                <a:extLst>
                  <a:ext uri="{0D108BD9-81ED-4DB2-BD59-A6C34878D82A}">
                    <a16:rowId xmlns:a16="http://schemas.microsoft.com/office/drawing/2014/main" val="499553978"/>
                  </a:ext>
                </a:extLst>
              </a:tr>
              <a:tr h="294884">
                <a:tc>
                  <a:txBody>
                    <a:bodyPr/>
                    <a:lstStyle/>
                    <a:p>
                      <a:endParaRPr lang="fr-FR" sz="1400"/>
                    </a:p>
                  </a:txBody>
                  <a:tcPr/>
                </a:tc>
                <a:tc>
                  <a:txBody>
                    <a:bodyPr/>
                    <a:lstStyle/>
                    <a:p>
                      <a:r>
                        <a:rPr lang="fr-FR" sz="1400" b="1" dirty="0"/>
                        <a:t>‘Tuiles PV’ = ROI moins rapide</a:t>
                      </a:r>
                    </a:p>
                  </a:txBody>
                  <a:tcPr/>
                </a:tc>
                <a:extLst>
                  <a:ext uri="{0D108BD9-81ED-4DB2-BD59-A6C34878D82A}">
                    <a16:rowId xmlns:a16="http://schemas.microsoft.com/office/drawing/2014/main" val="1372664567"/>
                  </a:ext>
                </a:extLst>
              </a:tr>
              <a:tr h="294884">
                <a:tc>
                  <a:txBody>
                    <a:bodyPr/>
                    <a:lstStyle/>
                    <a:p>
                      <a:endParaRPr lang="fr-FR" sz="1400" dirty="0"/>
                    </a:p>
                  </a:txBody>
                  <a:tcPr/>
                </a:tc>
                <a:tc>
                  <a:txBody>
                    <a:bodyPr/>
                    <a:lstStyle/>
                    <a:p>
                      <a:r>
                        <a:rPr lang="fr-FR" sz="1400" dirty="0"/>
                        <a:t>Nécessite une connexion Internet pour Gateway</a:t>
                      </a:r>
                    </a:p>
                  </a:txBody>
                  <a:tcPr/>
                </a:tc>
                <a:extLst>
                  <a:ext uri="{0D108BD9-81ED-4DB2-BD59-A6C34878D82A}">
                    <a16:rowId xmlns:a16="http://schemas.microsoft.com/office/drawing/2014/main" val="1511440142"/>
                  </a:ext>
                </a:extLst>
              </a:tr>
              <a:tr h="294884">
                <a:tc>
                  <a:txBody>
                    <a:bodyPr/>
                    <a:lstStyle/>
                    <a:p>
                      <a:endParaRPr lang="fr-FR" sz="1400"/>
                    </a:p>
                  </a:txBody>
                  <a:tcPr/>
                </a:tc>
                <a:tc>
                  <a:txBody>
                    <a:bodyPr/>
                    <a:lstStyle/>
                    <a:p>
                      <a:r>
                        <a:rPr lang="fr-FR" sz="1400" dirty="0"/>
                        <a:t>Abonnement Climkit, voir Horizon = coûts annuels d’abonnements</a:t>
                      </a:r>
                    </a:p>
                  </a:txBody>
                  <a:tcPr/>
                </a:tc>
                <a:extLst>
                  <a:ext uri="{0D108BD9-81ED-4DB2-BD59-A6C34878D82A}">
                    <a16:rowId xmlns:a16="http://schemas.microsoft.com/office/drawing/2014/main" val="1610301350"/>
                  </a:ext>
                </a:extLst>
              </a:tr>
              <a:tr h="0">
                <a:tc>
                  <a:txBody>
                    <a:bodyPr/>
                    <a:lstStyle/>
                    <a:p>
                      <a:r>
                        <a:rPr lang="fr-FR" sz="1400" dirty="0"/>
                        <a:t>Opportunités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dirty="0"/>
                        <a:t>A terme, immeuble Viognier = net zéro CO</a:t>
                      </a:r>
                      <a:r>
                        <a:rPr lang="fr-FR" sz="1400" baseline="-25000" dirty="0"/>
                        <a:t>2 </a:t>
                      </a:r>
                      <a:r>
                        <a:rPr lang="fr-FR" sz="1400" dirty="0"/>
                        <a:t>= </a:t>
                      </a:r>
                      <a:r>
                        <a:rPr lang="fr-FR" sz="1400" b="1" dirty="0"/>
                        <a:t>vous faites preuve d’altruisme</a:t>
                      </a:r>
                    </a:p>
                    <a:p>
                      <a:endParaRPr lang="fr-FR" sz="1400" baseline="-25000" dirty="0"/>
                    </a:p>
                  </a:txBody>
                  <a:tcPr/>
                </a:tc>
                <a:extLst>
                  <a:ext uri="{0D108BD9-81ED-4DB2-BD59-A6C34878D82A}">
                    <a16:rowId xmlns:a16="http://schemas.microsoft.com/office/drawing/2014/main" val="1156806005"/>
                  </a:ext>
                </a:extLst>
              </a:tr>
              <a:tr h="294884">
                <a:tc>
                  <a:txBody>
                    <a:bodyPr/>
                    <a:lstStyle/>
                    <a:p>
                      <a:endParaRPr lang="fr-FR" sz="1400"/>
                    </a:p>
                  </a:txBody>
                  <a:tcPr/>
                </a:tc>
                <a:tc>
                  <a:txBody>
                    <a:bodyPr/>
                    <a:lstStyle/>
                    <a:p>
                      <a:r>
                        <a:rPr lang="fr-FR" sz="1400" dirty="0"/>
                        <a:t>Tous vos objectifs précédemment décrits sont atteints</a:t>
                      </a:r>
                    </a:p>
                  </a:txBody>
                  <a:tcPr/>
                </a:tc>
                <a:extLst>
                  <a:ext uri="{0D108BD9-81ED-4DB2-BD59-A6C34878D82A}">
                    <a16:rowId xmlns:a16="http://schemas.microsoft.com/office/drawing/2014/main" val="2259720103"/>
                  </a:ext>
                </a:extLst>
              </a:tr>
              <a:tr h="294884">
                <a:tc>
                  <a:txBody>
                    <a:bodyPr/>
                    <a:lstStyle/>
                    <a:p>
                      <a:endParaRPr lang="fr-FR" sz="1400"/>
                    </a:p>
                  </a:txBody>
                  <a:tcPr/>
                </a:tc>
                <a:tc>
                  <a:txBody>
                    <a:bodyPr/>
                    <a:lstStyle/>
                    <a:p>
                      <a:r>
                        <a:rPr lang="fr-FR" sz="1400" dirty="0"/>
                        <a:t>Subsides en devenir selon décision Parlement CH</a:t>
                      </a:r>
                    </a:p>
                  </a:txBody>
                  <a:tcPr/>
                </a:tc>
                <a:extLst>
                  <a:ext uri="{0D108BD9-81ED-4DB2-BD59-A6C34878D82A}">
                    <a16:rowId xmlns:a16="http://schemas.microsoft.com/office/drawing/2014/main" val="3748228264"/>
                  </a:ext>
                </a:extLst>
              </a:tr>
              <a:tr h="294884">
                <a:tc>
                  <a:txBody>
                    <a:bodyPr/>
                    <a:lstStyle/>
                    <a:p>
                      <a:endParaRPr lang="fr-FR" sz="1400"/>
                    </a:p>
                  </a:txBody>
                  <a:tcPr/>
                </a:tc>
                <a:tc>
                  <a:txBody>
                    <a:bodyPr/>
                    <a:lstStyle/>
                    <a:p>
                      <a:r>
                        <a:rPr lang="fr-FR" sz="1400" b="1" dirty="0"/>
                        <a:t>Si Horizon, ECS et borne de recharge intégrés dans le projet = ROI plus rapide</a:t>
                      </a:r>
                    </a:p>
                  </a:txBody>
                  <a:tcPr/>
                </a:tc>
                <a:extLst>
                  <a:ext uri="{0D108BD9-81ED-4DB2-BD59-A6C34878D82A}">
                    <a16:rowId xmlns:a16="http://schemas.microsoft.com/office/drawing/2014/main" val="1628643300"/>
                  </a:ext>
                </a:extLst>
              </a:tr>
              <a:tr h="294884">
                <a:tc>
                  <a:txBody>
                    <a:bodyPr/>
                    <a:lstStyle/>
                    <a:p>
                      <a:r>
                        <a:rPr lang="fr-FR" sz="1400" dirty="0"/>
                        <a:t>Menaces</a:t>
                      </a:r>
                    </a:p>
                  </a:txBody>
                  <a:tcPr/>
                </a:tc>
                <a:tc>
                  <a:txBody>
                    <a:bodyPr/>
                    <a:lstStyle/>
                    <a:p>
                      <a:r>
                        <a:rPr lang="fr-FR" sz="1400" dirty="0"/>
                        <a:t>Changements législatifs à venir</a:t>
                      </a:r>
                    </a:p>
                  </a:txBody>
                  <a:tcPr/>
                </a:tc>
                <a:extLst>
                  <a:ext uri="{0D108BD9-81ED-4DB2-BD59-A6C34878D82A}">
                    <a16:rowId xmlns:a16="http://schemas.microsoft.com/office/drawing/2014/main" val="380814706"/>
                  </a:ext>
                </a:extLst>
              </a:tr>
              <a:tr h="294884">
                <a:tc>
                  <a:txBody>
                    <a:bodyPr/>
                    <a:lstStyle/>
                    <a:p>
                      <a:endParaRPr lang="fr-FR" sz="1400"/>
                    </a:p>
                  </a:txBody>
                  <a:tcPr/>
                </a:tc>
                <a:tc>
                  <a:txBody>
                    <a:bodyPr/>
                    <a:lstStyle/>
                    <a:p>
                      <a:r>
                        <a:rPr lang="fr-FR" sz="1400" b="1" dirty="0"/>
                        <a:t>Inflation = pressions sur les prix</a:t>
                      </a:r>
                    </a:p>
                  </a:txBody>
                  <a:tcPr/>
                </a:tc>
                <a:extLst>
                  <a:ext uri="{0D108BD9-81ED-4DB2-BD59-A6C34878D82A}">
                    <a16:rowId xmlns:a16="http://schemas.microsoft.com/office/drawing/2014/main" val="1884855344"/>
                  </a:ext>
                </a:extLst>
              </a:tr>
              <a:tr h="294884">
                <a:tc>
                  <a:txBody>
                    <a:bodyPr/>
                    <a:lstStyle/>
                    <a:p>
                      <a:endParaRPr lang="fr-FR" sz="1400"/>
                    </a:p>
                  </a:txBody>
                  <a:tcPr/>
                </a:tc>
                <a:tc>
                  <a:txBody>
                    <a:bodyPr/>
                    <a:lstStyle/>
                    <a:p>
                      <a:r>
                        <a:rPr lang="fr-FR" sz="1400" dirty="0"/>
                        <a:t>Incendie potentiel si frein-vapeur non conforme</a:t>
                      </a:r>
                    </a:p>
                  </a:txBody>
                  <a:tcPr/>
                </a:tc>
                <a:extLst>
                  <a:ext uri="{0D108BD9-81ED-4DB2-BD59-A6C34878D82A}">
                    <a16:rowId xmlns:a16="http://schemas.microsoft.com/office/drawing/2014/main" val="3693797309"/>
                  </a:ext>
                </a:extLst>
              </a:tr>
            </a:tbl>
          </a:graphicData>
        </a:graphic>
      </p:graphicFrame>
    </p:spTree>
    <p:extLst>
      <p:ext uri="{BB962C8B-B14F-4D97-AF65-F5344CB8AC3E}">
        <p14:creationId xmlns:p14="http://schemas.microsoft.com/office/powerpoint/2010/main" val="28918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1174A16F-2C70-E21E-5987-C7BA0656BE78}"/>
              </a:ext>
            </a:extLst>
          </p:cNvPr>
          <p:cNvSpPr>
            <a:spLocks noGrp="1"/>
          </p:cNvSpPr>
          <p:nvPr>
            <p:ph type="subTitle" idx="1"/>
          </p:nvPr>
        </p:nvSpPr>
        <p:spPr/>
        <p:txBody>
          <a:bodyPr/>
          <a:lstStyle/>
          <a:p>
            <a:r>
              <a:rPr lang="fr-FR" b="1" dirty="0">
                <a:latin typeface="Roboto" panose="02000000000000000000" pitchFamily="2" charset="0"/>
                <a:ea typeface="Roboto" panose="02000000000000000000" pitchFamily="2" charset="0"/>
                <a:cs typeface="Roboto" panose="02000000000000000000" pitchFamily="2" charset="0"/>
              </a:rPr>
              <a:t>Autres solutions potentielles</a:t>
            </a:r>
          </a:p>
        </p:txBody>
      </p:sp>
      <p:sp>
        <p:nvSpPr>
          <p:cNvPr id="5" name="Espace réservé du pied de page 4">
            <a:extLst>
              <a:ext uri="{FF2B5EF4-FFF2-40B4-BE49-F238E27FC236}">
                <a16:creationId xmlns:a16="http://schemas.microsoft.com/office/drawing/2014/main" id="{A1E8937A-A8A5-9BF9-F32F-87F691D16048}"/>
              </a:ext>
            </a:extLst>
          </p:cNvPr>
          <p:cNvSpPr>
            <a:spLocks noGrp="1"/>
          </p:cNvSpPr>
          <p:nvPr>
            <p:ph type="ftr" sz="quarter" idx="11"/>
          </p:nvPr>
        </p:nvSpPr>
        <p:spPr/>
        <p:txBody>
          <a:bodyPr/>
          <a:lstStyle/>
          <a:p>
            <a:r>
              <a:rPr lang="en-US"/>
              <a:t>🟨 denis juillard ingenieur hes sarl </a:t>
            </a:r>
          </a:p>
          <a:p>
            <a:r>
              <a:rPr lang="en-US"/>
              <a:t>     seignette 24, ch 2616 - renan be</a:t>
            </a:r>
          </a:p>
        </p:txBody>
      </p:sp>
      <p:sp>
        <p:nvSpPr>
          <p:cNvPr id="6" name="Espace réservé du numéro de diapositive 5">
            <a:extLst>
              <a:ext uri="{FF2B5EF4-FFF2-40B4-BE49-F238E27FC236}">
                <a16:creationId xmlns:a16="http://schemas.microsoft.com/office/drawing/2014/main" id="{4B4E7AC6-E848-7025-E991-915DDB79F78A}"/>
              </a:ext>
            </a:extLst>
          </p:cNvPr>
          <p:cNvSpPr>
            <a:spLocks noGrp="1"/>
          </p:cNvSpPr>
          <p:nvPr>
            <p:ph type="sldNum" sz="quarter" idx="12"/>
          </p:nvPr>
        </p:nvSpPr>
        <p:spPr/>
        <p:txBody>
          <a:bodyPr/>
          <a:lstStyle/>
          <a:p>
            <a:fld id="{D57F1E4F-1CFF-5643-939E-217C01CDF565}" type="slidenum">
              <a:rPr lang="en-US" smtClean="0"/>
              <a:pPr/>
              <a:t>22</a:t>
            </a:fld>
            <a:endParaRPr lang="en-US"/>
          </a:p>
        </p:txBody>
      </p:sp>
      <p:sp>
        <p:nvSpPr>
          <p:cNvPr id="2" name="Espace réservé de la date 3">
            <a:extLst>
              <a:ext uri="{FF2B5EF4-FFF2-40B4-BE49-F238E27FC236}">
                <a16:creationId xmlns:a16="http://schemas.microsoft.com/office/drawing/2014/main" id="{3AA3CEAC-FB60-30DF-1C81-8510A7F0F323}"/>
              </a:ext>
            </a:extLst>
          </p:cNvPr>
          <p:cNvSpPr>
            <a:spLocks noGrp="1"/>
          </p:cNvSpPr>
          <p:nvPr>
            <p:ph type="dt" sz="half" idx="10"/>
          </p:nvPr>
        </p:nvSpPr>
        <p:spPr>
          <a:xfrm>
            <a:off x="9838592" y="6392007"/>
            <a:ext cx="839739" cy="269448"/>
          </a:xfrm>
        </p:spPr>
        <p:txBody>
          <a:bodyPr/>
          <a:lstStyle/>
          <a:p>
            <a:r>
              <a:rPr lang="fr-CH" dirty="0"/>
              <a:t>11/02/2023</a:t>
            </a:r>
            <a:endParaRPr lang="en-US" dirty="0"/>
          </a:p>
        </p:txBody>
      </p:sp>
      <p:graphicFrame>
        <p:nvGraphicFramePr>
          <p:cNvPr id="8" name="Tableau 8">
            <a:extLst>
              <a:ext uri="{FF2B5EF4-FFF2-40B4-BE49-F238E27FC236}">
                <a16:creationId xmlns:a16="http://schemas.microsoft.com/office/drawing/2014/main" id="{13756E3A-580D-A7C8-7A3B-B6419BC1AA1C}"/>
              </a:ext>
            </a:extLst>
          </p:cNvPr>
          <p:cNvGraphicFramePr>
            <a:graphicFrameLocks noGrp="1"/>
          </p:cNvGraphicFramePr>
          <p:nvPr>
            <p:extLst>
              <p:ext uri="{D42A27DB-BD31-4B8C-83A1-F6EECF244321}">
                <p14:modId xmlns:p14="http://schemas.microsoft.com/office/powerpoint/2010/main" val="73285255"/>
              </p:ext>
            </p:extLst>
          </p:nvPr>
        </p:nvGraphicFramePr>
        <p:xfrm>
          <a:off x="231950" y="173533"/>
          <a:ext cx="11726811" cy="4907280"/>
        </p:xfrm>
        <a:graphic>
          <a:graphicData uri="http://schemas.openxmlformats.org/drawingml/2006/table">
            <a:tbl>
              <a:tblPr firstRow="1" bandRow="1">
                <a:tableStyleId>{5C22544A-7EE6-4342-B048-85BDC9FD1C3A}</a:tableStyleId>
              </a:tblPr>
              <a:tblGrid>
                <a:gridCol w="3238614">
                  <a:extLst>
                    <a:ext uri="{9D8B030D-6E8A-4147-A177-3AD203B41FA5}">
                      <a16:colId xmlns:a16="http://schemas.microsoft.com/office/drawing/2014/main" val="1136435698"/>
                    </a:ext>
                  </a:extLst>
                </a:gridCol>
                <a:gridCol w="8488197">
                  <a:extLst>
                    <a:ext uri="{9D8B030D-6E8A-4147-A177-3AD203B41FA5}">
                      <a16:colId xmlns:a16="http://schemas.microsoft.com/office/drawing/2014/main" val="256776356"/>
                    </a:ext>
                  </a:extLst>
                </a:gridCol>
              </a:tblGrid>
              <a:tr h="324373">
                <a:tc>
                  <a:txBody>
                    <a:bodyPr/>
                    <a:lstStyle/>
                    <a:p>
                      <a:r>
                        <a:rPr lang="fr-FR" sz="1600" dirty="0"/>
                        <a:t>Autres solutions potentielles</a:t>
                      </a:r>
                    </a:p>
                  </a:txBody>
                  <a:tcPr/>
                </a:tc>
                <a:tc>
                  <a:txBody>
                    <a:bodyPr/>
                    <a:lstStyle/>
                    <a:p>
                      <a:r>
                        <a:rPr lang="fr-FR" sz="1600" dirty="0"/>
                        <a:t>Descriptif</a:t>
                      </a:r>
                    </a:p>
                  </a:txBody>
                  <a:tcPr/>
                </a:tc>
                <a:extLst>
                  <a:ext uri="{0D108BD9-81ED-4DB2-BD59-A6C34878D82A}">
                    <a16:rowId xmlns:a16="http://schemas.microsoft.com/office/drawing/2014/main" val="3460306956"/>
                  </a:ext>
                </a:extLst>
              </a:tr>
              <a:tr h="294884">
                <a:tc>
                  <a:txBody>
                    <a:bodyPr/>
                    <a:lstStyle/>
                    <a:p>
                      <a:r>
                        <a:rPr lang="fr-FR" sz="1400" b="1" dirty="0"/>
                        <a:t>Panneaux sur garde-corps balcons</a:t>
                      </a:r>
                    </a:p>
                  </a:txBody>
                  <a:tcPr/>
                </a:tc>
                <a:tc>
                  <a:txBody>
                    <a:bodyPr/>
                    <a:lstStyle/>
                    <a:p>
                      <a:r>
                        <a:rPr lang="fr-FR" sz="1400" b="1" dirty="0"/>
                        <a:t>Environ 70 m2 utiles</a:t>
                      </a:r>
                    </a:p>
                  </a:txBody>
                  <a:tcPr/>
                </a:tc>
                <a:extLst>
                  <a:ext uri="{0D108BD9-81ED-4DB2-BD59-A6C34878D82A}">
                    <a16:rowId xmlns:a16="http://schemas.microsoft.com/office/drawing/2014/main" val="3012199087"/>
                  </a:ext>
                </a:extLst>
              </a:tr>
              <a:tr h="294884">
                <a:tc>
                  <a:txBody>
                    <a:bodyPr/>
                    <a:lstStyle/>
                    <a:p>
                      <a:endParaRPr lang="fr-FR" sz="1400" b="1" dirty="0"/>
                    </a:p>
                  </a:txBody>
                  <a:tcPr/>
                </a:tc>
                <a:tc>
                  <a:txBody>
                    <a:bodyPr/>
                    <a:lstStyle/>
                    <a:p>
                      <a:r>
                        <a:rPr lang="fr-FR" sz="1400" dirty="0"/>
                        <a:t>Solution 3S Swiss Solar Solutions</a:t>
                      </a:r>
                    </a:p>
                  </a:txBody>
                  <a:tcPr/>
                </a:tc>
                <a:extLst>
                  <a:ext uri="{0D108BD9-81ED-4DB2-BD59-A6C34878D82A}">
                    <a16:rowId xmlns:a16="http://schemas.microsoft.com/office/drawing/2014/main" val="3561277781"/>
                  </a:ext>
                </a:extLst>
              </a:tr>
              <a:tr h="294884">
                <a:tc>
                  <a:txBody>
                    <a:bodyPr/>
                    <a:lstStyle/>
                    <a:p>
                      <a:endParaRPr lang="fr-FR" sz="1400" b="1" dirty="0"/>
                    </a:p>
                  </a:txBody>
                  <a:tcPr/>
                </a:tc>
                <a:tc>
                  <a:txBody>
                    <a:bodyPr/>
                    <a:lstStyle/>
                    <a:p>
                      <a:r>
                        <a:rPr lang="fr-FR" sz="1400" dirty="0"/>
                        <a:t>Coûts : environ CHF 67 000</a:t>
                      </a:r>
                      <a:r>
                        <a:rPr lang="fr-FR" sz="1400" i="1" dirty="0"/>
                        <a:t>.-</a:t>
                      </a:r>
                      <a:endParaRPr lang="fr-FR" sz="1400" dirty="0"/>
                    </a:p>
                  </a:txBody>
                  <a:tcPr/>
                </a:tc>
                <a:extLst>
                  <a:ext uri="{0D108BD9-81ED-4DB2-BD59-A6C34878D82A}">
                    <a16:rowId xmlns:a16="http://schemas.microsoft.com/office/drawing/2014/main" val="3388755666"/>
                  </a:ext>
                </a:extLst>
              </a:tr>
              <a:tr h="294884">
                <a:tc>
                  <a:txBody>
                    <a:bodyPr/>
                    <a:lstStyle/>
                    <a:p>
                      <a:endParaRPr lang="fr-FR" sz="1400" b="1" dirty="0"/>
                    </a:p>
                  </a:txBody>
                  <a:tcPr/>
                </a:tc>
                <a:tc>
                  <a:txBody>
                    <a:bodyPr/>
                    <a:lstStyle/>
                    <a:p>
                      <a:r>
                        <a:rPr lang="fr-FR" sz="1400" b="0" dirty="0"/>
                        <a:t>Horizon et Climkit restent d’actualité</a:t>
                      </a:r>
                    </a:p>
                  </a:txBody>
                  <a:tcPr/>
                </a:tc>
                <a:extLst>
                  <a:ext uri="{0D108BD9-81ED-4DB2-BD59-A6C34878D82A}">
                    <a16:rowId xmlns:a16="http://schemas.microsoft.com/office/drawing/2014/main" val="1495570834"/>
                  </a:ext>
                </a:extLst>
              </a:tr>
              <a:tr h="294884">
                <a:tc>
                  <a:txBody>
                    <a:bodyPr/>
                    <a:lstStyle/>
                    <a:p>
                      <a:r>
                        <a:rPr lang="fr-FR" sz="1400" b="1" dirty="0"/>
                        <a:t>Location de toiture</a:t>
                      </a:r>
                    </a:p>
                  </a:txBody>
                  <a:tcPr/>
                </a:tc>
                <a:tc>
                  <a:txBody>
                    <a:bodyPr/>
                    <a:lstStyle/>
                    <a:p>
                      <a:r>
                        <a:rPr lang="fr-FR" sz="1400" b="1" dirty="0"/>
                        <a:t>310 m</a:t>
                      </a:r>
                      <a:r>
                        <a:rPr lang="fr-FR" sz="1400" b="1" baseline="-25000" dirty="0"/>
                        <a:t>2</a:t>
                      </a:r>
                    </a:p>
                  </a:txBody>
                  <a:tcPr/>
                </a:tc>
                <a:extLst>
                  <a:ext uri="{0D108BD9-81ED-4DB2-BD59-A6C34878D82A}">
                    <a16:rowId xmlns:a16="http://schemas.microsoft.com/office/drawing/2014/main" val="499553978"/>
                  </a:ext>
                </a:extLst>
              </a:tr>
              <a:tr h="294884">
                <a:tc>
                  <a:txBody>
                    <a:bodyPr/>
                    <a:lstStyle/>
                    <a:p>
                      <a:endParaRPr lang="fr-FR" sz="1400"/>
                    </a:p>
                  </a:txBody>
                  <a:tcPr/>
                </a:tc>
                <a:tc>
                  <a:txBody>
                    <a:bodyPr/>
                    <a:lstStyle/>
                    <a:p>
                      <a:r>
                        <a:rPr lang="fr-FR" sz="1400" b="0" dirty="0"/>
                        <a:t>Soleol en Estavayer-le-Lac </a:t>
                      </a:r>
                      <a:r>
                        <a:rPr lang="fr-FR" sz="1400" b="1" dirty="0"/>
                        <a:t>dès 1 000 m</a:t>
                      </a:r>
                      <a:r>
                        <a:rPr lang="fr-FR" sz="1400" b="1" baseline="30000" dirty="0"/>
                        <a:t>2</a:t>
                      </a:r>
                      <a:r>
                        <a:rPr lang="fr-FR" sz="1400" b="1" dirty="0"/>
                        <a:t> = Arvine, Viognier et Marsanne</a:t>
                      </a:r>
                    </a:p>
                  </a:txBody>
                  <a:tcPr/>
                </a:tc>
                <a:extLst>
                  <a:ext uri="{0D108BD9-81ED-4DB2-BD59-A6C34878D82A}">
                    <a16:rowId xmlns:a16="http://schemas.microsoft.com/office/drawing/2014/main" val="1372664567"/>
                  </a:ext>
                </a:extLst>
              </a:tr>
              <a:tr h="294884">
                <a:tc>
                  <a:txBody>
                    <a:bodyPr/>
                    <a:lstStyle/>
                    <a:p>
                      <a:endParaRPr lang="fr-FR" sz="1400" dirty="0"/>
                    </a:p>
                  </a:txBody>
                  <a:tcPr/>
                </a:tc>
                <a:tc>
                  <a:txBody>
                    <a:bodyPr/>
                    <a:lstStyle/>
                    <a:p>
                      <a:r>
                        <a:rPr lang="fr-FR" sz="1400" dirty="0"/>
                        <a:t>Revenu locatif très faible de l’ordre de 1.-/m</a:t>
                      </a:r>
                      <a:r>
                        <a:rPr lang="fr-FR" sz="1400" baseline="30000" dirty="0"/>
                        <a:t>2 </a:t>
                      </a:r>
                      <a:r>
                        <a:rPr lang="fr-FR" sz="1400" dirty="0"/>
                        <a:t>(CHF 310.-/an pour le Viognier)</a:t>
                      </a:r>
                      <a:endParaRPr lang="fr-FR" sz="1400" baseline="30000" dirty="0"/>
                    </a:p>
                  </a:txBody>
                  <a:tcPr/>
                </a:tc>
                <a:extLst>
                  <a:ext uri="{0D108BD9-81ED-4DB2-BD59-A6C34878D82A}">
                    <a16:rowId xmlns:a16="http://schemas.microsoft.com/office/drawing/2014/main" val="1511440142"/>
                  </a:ext>
                </a:extLst>
              </a:tr>
              <a:tr h="294884">
                <a:tc>
                  <a:txBody>
                    <a:bodyPr/>
                    <a:lstStyle/>
                    <a:p>
                      <a:endParaRPr lang="fr-FR" sz="1400" dirty="0"/>
                    </a:p>
                  </a:txBody>
                  <a:tcPr/>
                </a:tc>
                <a:tc>
                  <a:txBody>
                    <a:bodyPr/>
                    <a:lstStyle/>
                    <a:p>
                      <a:r>
                        <a:rPr lang="fr-FR" sz="1400" dirty="0"/>
                        <a:t>Rachat électricité produite avec un gain de 0.05 à 0.06 CHF/kWh consommé</a:t>
                      </a:r>
                    </a:p>
                  </a:txBody>
                  <a:tcPr/>
                </a:tc>
                <a:extLst>
                  <a:ext uri="{0D108BD9-81ED-4DB2-BD59-A6C34878D82A}">
                    <a16:rowId xmlns:a16="http://schemas.microsoft.com/office/drawing/2014/main" val="1610301350"/>
                  </a:ext>
                </a:extLst>
              </a:tr>
              <a:tr h="0">
                <a:tc>
                  <a:txBody>
                    <a:bodyPr/>
                    <a:lstStyle/>
                    <a:p>
                      <a:endParaRPr lang="fr-FR" sz="1400" dirty="0"/>
                    </a:p>
                  </a:txBody>
                  <a:tcPr/>
                </a:tc>
                <a:tc>
                  <a:txBody>
                    <a:bodyPr/>
                    <a:lstStyle/>
                    <a:p>
                      <a:r>
                        <a:rPr lang="fr-FR" sz="1400" dirty="0"/>
                        <a:t>Droit de servitude à inscrire au registre foncier </a:t>
                      </a:r>
                    </a:p>
                  </a:txBody>
                  <a:tcPr/>
                </a:tc>
                <a:extLst>
                  <a:ext uri="{0D108BD9-81ED-4DB2-BD59-A6C34878D82A}">
                    <a16:rowId xmlns:a16="http://schemas.microsoft.com/office/drawing/2014/main" val="1156806005"/>
                  </a:ext>
                </a:extLst>
              </a:tr>
              <a:tr h="294884">
                <a:tc>
                  <a:txBody>
                    <a:bodyPr/>
                    <a:lstStyle/>
                    <a:p>
                      <a:endParaRPr lang="fr-FR"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dirty="0"/>
                        <a:t>Contrat d’utilisation de toit avec cession aux copropriétaires après 25 ans selon modèle Swissolar</a:t>
                      </a:r>
                    </a:p>
                  </a:txBody>
                  <a:tcPr/>
                </a:tc>
                <a:extLst>
                  <a:ext uri="{0D108BD9-81ED-4DB2-BD59-A6C34878D82A}">
                    <a16:rowId xmlns:a16="http://schemas.microsoft.com/office/drawing/2014/main" val="2259720103"/>
                  </a:ext>
                </a:extLst>
              </a:tr>
              <a:tr h="294884">
                <a:tc>
                  <a:txBody>
                    <a:bodyPr/>
                    <a:lstStyle/>
                    <a:p>
                      <a:endParaRPr lang="fr-FR" sz="1400" dirty="0"/>
                    </a:p>
                  </a:txBody>
                  <a:tcPr/>
                </a:tc>
                <a:tc>
                  <a:txBody>
                    <a:bodyPr/>
                    <a:lstStyle/>
                    <a:p>
                      <a:endParaRPr lang="fr-FR" sz="1400" dirty="0"/>
                    </a:p>
                  </a:txBody>
                  <a:tcPr/>
                </a:tc>
                <a:extLst>
                  <a:ext uri="{0D108BD9-81ED-4DB2-BD59-A6C34878D82A}">
                    <a16:rowId xmlns:a16="http://schemas.microsoft.com/office/drawing/2014/main" val="3748228264"/>
                  </a:ext>
                </a:extLst>
              </a:tr>
              <a:tr h="294884">
                <a:tc>
                  <a:txBody>
                    <a:bodyPr/>
                    <a:lstStyle/>
                    <a:p>
                      <a:endParaRPr lang="fr-FR" sz="1400" dirty="0"/>
                    </a:p>
                  </a:txBody>
                  <a:tcPr/>
                </a:tc>
                <a:tc>
                  <a:txBody>
                    <a:bodyPr/>
                    <a:lstStyle/>
                    <a:p>
                      <a:endParaRPr lang="fr-FR" sz="1400" b="1" dirty="0"/>
                    </a:p>
                  </a:txBody>
                  <a:tcPr/>
                </a:tc>
                <a:extLst>
                  <a:ext uri="{0D108BD9-81ED-4DB2-BD59-A6C34878D82A}">
                    <a16:rowId xmlns:a16="http://schemas.microsoft.com/office/drawing/2014/main" val="1628643300"/>
                  </a:ext>
                </a:extLst>
              </a:tr>
              <a:tr h="294884">
                <a:tc>
                  <a:txBody>
                    <a:bodyPr/>
                    <a:lstStyle/>
                    <a:p>
                      <a:endParaRPr lang="fr-FR" sz="1400" dirty="0"/>
                    </a:p>
                  </a:txBody>
                  <a:tcPr/>
                </a:tc>
                <a:tc>
                  <a:txBody>
                    <a:bodyPr/>
                    <a:lstStyle/>
                    <a:p>
                      <a:endParaRPr lang="fr-FR" sz="1400" dirty="0"/>
                    </a:p>
                  </a:txBody>
                  <a:tcPr/>
                </a:tc>
                <a:extLst>
                  <a:ext uri="{0D108BD9-81ED-4DB2-BD59-A6C34878D82A}">
                    <a16:rowId xmlns:a16="http://schemas.microsoft.com/office/drawing/2014/main" val="380814706"/>
                  </a:ext>
                </a:extLst>
              </a:tr>
              <a:tr h="294884">
                <a:tc>
                  <a:txBody>
                    <a:bodyPr/>
                    <a:lstStyle/>
                    <a:p>
                      <a:endParaRPr lang="fr-FR" sz="1400" dirty="0"/>
                    </a:p>
                  </a:txBody>
                  <a:tcPr/>
                </a:tc>
                <a:tc>
                  <a:txBody>
                    <a:bodyPr/>
                    <a:lstStyle/>
                    <a:p>
                      <a:endParaRPr lang="fr-FR" sz="1400" b="1" dirty="0"/>
                    </a:p>
                  </a:txBody>
                  <a:tcPr/>
                </a:tc>
                <a:extLst>
                  <a:ext uri="{0D108BD9-81ED-4DB2-BD59-A6C34878D82A}">
                    <a16:rowId xmlns:a16="http://schemas.microsoft.com/office/drawing/2014/main" val="1884855344"/>
                  </a:ext>
                </a:extLst>
              </a:tr>
              <a:tr h="294884">
                <a:tc>
                  <a:txBody>
                    <a:bodyPr/>
                    <a:lstStyle/>
                    <a:p>
                      <a:endParaRPr lang="fr-FR" sz="1400"/>
                    </a:p>
                  </a:txBody>
                  <a:tcPr/>
                </a:tc>
                <a:tc>
                  <a:txBody>
                    <a:bodyPr/>
                    <a:lstStyle/>
                    <a:p>
                      <a:endParaRPr lang="fr-FR" sz="1400" dirty="0"/>
                    </a:p>
                  </a:txBody>
                  <a:tcPr/>
                </a:tc>
                <a:extLst>
                  <a:ext uri="{0D108BD9-81ED-4DB2-BD59-A6C34878D82A}">
                    <a16:rowId xmlns:a16="http://schemas.microsoft.com/office/drawing/2014/main" val="3693797309"/>
                  </a:ext>
                </a:extLst>
              </a:tr>
            </a:tbl>
          </a:graphicData>
        </a:graphic>
      </p:graphicFrame>
      <p:pic>
        <p:nvPicPr>
          <p:cNvPr id="7" name="Image 6" descr="Une image contenant bâtiment, extérieur, ciel, maison&#10;&#10;Description générée automatiquement">
            <a:extLst>
              <a:ext uri="{FF2B5EF4-FFF2-40B4-BE49-F238E27FC236}">
                <a16:creationId xmlns:a16="http://schemas.microsoft.com/office/drawing/2014/main" id="{F015E101-C287-641D-1D27-A1303C2A0B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74505" y="544595"/>
            <a:ext cx="2484255" cy="1474613"/>
          </a:xfrm>
          <a:prstGeom prst="rect">
            <a:avLst/>
          </a:prstGeom>
        </p:spPr>
      </p:pic>
    </p:spTree>
    <p:extLst>
      <p:ext uri="{BB962C8B-B14F-4D97-AF65-F5344CB8AC3E}">
        <p14:creationId xmlns:p14="http://schemas.microsoft.com/office/powerpoint/2010/main" val="139367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mph" presetSubtype="0" accel="50000" decel="50000" fill="hold" nodeType="clickEffect">
                                  <p:stCondLst>
                                    <p:cond delay="0"/>
                                  </p:stCondLst>
                                  <p:childTnLst>
                                    <p:animScale>
                                      <p:cBhvr>
                                        <p:cTn id="17" dur="2000" fill="hold"/>
                                        <p:tgtEl>
                                          <p:spTgt spid="7"/>
                                        </p:tgtEl>
                                      </p:cBhvr>
                                      <p:by x="400000" y="400000"/>
                                    </p:animScale>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2000" fill="hold"/>
                                        <p:tgtEl>
                                          <p:spTgt spid="7"/>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EC5E5-9F5D-63F2-6D2A-D0E8611FFF45}"/>
              </a:ext>
            </a:extLst>
          </p:cNvPr>
          <p:cNvSpPr>
            <a:spLocks noGrp="1"/>
          </p:cNvSpPr>
          <p:nvPr>
            <p:ph type="ctrTitle"/>
          </p:nvPr>
        </p:nvSpPr>
        <p:spPr>
          <a:xfrm>
            <a:off x="810000" y="3584448"/>
            <a:ext cx="11278367" cy="835750"/>
          </a:xfrm>
        </p:spPr>
        <p:txBody>
          <a:bodyPr/>
          <a:lstStyle/>
          <a:p>
            <a:r>
              <a:rPr lang="fr-FR" dirty="0">
                <a:latin typeface="Roboto" panose="02000000000000000000" pitchFamily="2" charset="0"/>
                <a:ea typeface="Roboto" panose="02000000000000000000" pitchFamily="2" charset="0"/>
                <a:cs typeface="Roboto" panose="02000000000000000000" pitchFamily="2" charset="0"/>
              </a:rPr>
              <a:t>3  Impacts PPE et copropriétaires</a:t>
            </a:r>
          </a:p>
        </p:txBody>
      </p:sp>
      <p:sp>
        <p:nvSpPr>
          <p:cNvPr id="5" name="Espace réservé du pied de page 4">
            <a:extLst>
              <a:ext uri="{FF2B5EF4-FFF2-40B4-BE49-F238E27FC236}">
                <a16:creationId xmlns:a16="http://schemas.microsoft.com/office/drawing/2014/main" id="{AD6BA29A-8AC9-DDD1-C9ED-D7503C99DE35}"/>
              </a:ext>
            </a:extLst>
          </p:cNvPr>
          <p:cNvSpPr>
            <a:spLocks noGrp="1"/>
          </p:cNvSpPr>
          <p:nvPr>
            <p:ph type="ftr" sz="quarter" idx="11"/>
          </p:nvPr>
        </p:nvSpPr>
        <p:spPr/>
        <p:txBody>
          <a:bodyPr/>
          <a:lstStyle/>
          <a:p>
            <a:r>
              <a:rPr lang="en-US"/>
              <a:t>🟨 denis juillard ingenieur hes sarl </a:t>
            </a:r>
          </a:p>
          <a:p>
            <a:r>
              <a:rPr lang="en-US"/>
              <a:t>     seignette 24, ch 2616 - renan be</a:t>
            </a:r>
          </a:p>
        </p:txBody>
      </p:sp>
      <p:sp>
        <p:nvSpPr>
          <p:cNvPr id="6" name="Espace réservé du numéro de diapositive 5">
            <a:extLst>
              <a:ext uri="{FF2B5EF4-FFF2-40B4-BE49-F238E27FC236}">
                <a16:creationId xmlns:a16="http://schemas.microsoft.com/office/drawing/2014/main" id="{B7E82691-FC60-684C-3603-864E4F951F68}"/>
              </a:ext>
            </a:extLst>
          </p:cNvPr>
          <p:cNvSpPr>
            <a:spLocks noGrp="1"/>
          </p:cNvSpPr>
          <p:nvPr>
            <p:ph type="sldNum" sz="quarter" idx="12"/>
          </p:nvPr>
        </p:nvSpPr>
        <p:spPr/>
        <p:txBody>
          <a:bodyPr/>
          <a:lstStyle/>
          <a:p>
            <a:fld id="{D57F1E4F-1CFF-5643-939E-217C01CDF565}" type="slidenum">
              <a:rPr lang="en-US" smtClean="0"/>
              <a:pPr/>
              <a:t>23</a:t>
            </a:fld>
            <a:endParaRPr lang="en-US"/>
          </a:p>
        </p:txBody>
      </p:sp>
      <p:pic>
        <p:nvPicPr>
          <p:cNvPr id="7" name="Image 6">
            <a:extLst>
              <a:ext uri="{FF2B5EF4-FFF2-40B4-BE49-F238E27FC236}">
                <a16:creationId xmlns:a16="http://schemas.microsoft.com/office/drawing/2014/main" id="{5DA09DEA-9F3B-11D4-101F-8816947C6B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1543046" y="690552"/>
            <a:ext cx="3206917" cy="2269979"/>
          </a:xfrm>
          <a:prstGeom prst="rect">
            <a:avLst/>
          </a:prstGeom>
        </p:spPr>
      </p:pic>
      <p:pic>
        <p:nvPicPr>
          <p:cNvPr id="9" name="Image 8" descr="Une image contenant extérieur, herbe, arbre, bâtiment&#10;&#10;Description générée automatiquement">
            <a:extLst>
              <a:ext uri="{FF2B5EF4-FFF2-40B4-BE49-F238E27FC236}">
                <a16:creationId xmlns:a16="http://schemas.microsoft.com/office/drawing/2014/main" id="{B04AF985-46B4-0E84-D638-7022452D88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73674" y="222082"/>
            <a:ext cx="4275891" cy="3206918"/>
          </a:xfrm>
          <a:prstGeom prst="rect">
            <a:avLst/>
          </a:prstGeom>
        </p:spPr>
      </p:pic>
      <p:sp>
        <p:nvSpPr>
          <p:cNvPr id="10" name="Espace réservé de la date 3">
            <a:extLst>
              <a:ext uri="{FF2B5EF4-FFF2-40B4-BE49-F238E27FC236}">
                <a16:creationId xmlns:a16="http://schemas.microsoft.com/office/drawing/2014/main" id="{244AFE6F-D42A-F479-A9DD-01B20B77A979}"/>
              </a:ext>
            </a:extLst>
          </p:cNvPr>
          <p:cNvSpPr>
            <a:spLocks noGrp="1"/>
          </p:cNvSpPr>
          <p:nvPr>
            <p:ph type="dt" sz="half" idx="10"/>
          </p:nvPr>
        </p:nvSpPr>
        <p:spPr>
          <a:xfrm>
            <a:off x="9838592" y="6392007"/>
            <a:ext cx="839739" cy="269448"/>
          </a:xfrm>
        </p:spPr>
        <p:txBody>
          <a:bodyPr/>
          <a:lstStyle/>
          <a:p>
            <a:r>
              <a:rPr lang="fr-CH" dirty="0"/>
              <a:t>11/02/2023</a:t>
            </a:r>
            <a:endParaRPr lang="en-US" dirty="0"/>
          </a:p>
        </p:txBody>
      </p:sp>
    </p:spTree>
    <p:extLst>
      <p:ext uri="{BB962C8B-B14F-4D97-AF65-F5344CB8AC3E}">
        <p14:creationId xmlns:p14="http://schemas.microsoft.com/office/powerpoint/2010/main" val="27935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e 27">
            <a:extLst>
              <a:ext uri="{FF2B5EF4-FFF2-40B4-BE49-F238E27FC236}">
                <a16:creationId xmlns:a16="http://schemas.microsoft.com/office/drawing/2014/main" id="{02D73C73-FE4F-23FE-8FF2-ABEE29CC5D18}"/>
              </a:ext>
            </a:extLst>
          </p:cNvPr>
          <p:cNvGrpSpPr/>
          <p:nvPr/>
        </p:nvGrpSpPr>
        <p:grpSpPr>
          <a:xfrm>
            <a:off x="7484165" y="22854"/>
            <a:ext cx="4611363" cy="6522724"/>
            <a:chOff x="2752740" y="-200575"/>
            <a:chExt cx="5970672" cy="8445452"/>
          </a:xfrm>
        </p:grpSpPr>
        <p:pic>
          <p:nvPicPr>
            <p:cNvPr id="30" name="Image 29">
              <a:extLst>
                <a:ext uri="{FF2B5EF4-FFF2-40B4-BE49-F238E27FC236}">
                  <a16:creationId xmlns:a16="http://schemas.microsoft.com/office/drawing/2014/main" id="{64452F28-6406-99B5-0B4E-A417BE9FE9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52740" y="-200575"/>
              <a:ext cx="5970672" cy="8445452"/>
            </a:xfrm>
            <a:prstGeom prst="rect">
              <a:avLst/>
            </a:prstGeom>
          </p:spPr>
        </p:pic>
        <p:grpSp>
          <p:nvGrpSpPr>
            <p:cNvPr id="31" name="Groupe 30">
              <a:extLst>
                <a:ext uri="{FF2B5EF4-FFF2-40B4-BE49-F238E27FC236}">
                  <a16:creationId xmlns:a16="http://schemas.microsoft.com/office/drawing/2014/main" id="{D09262AE-36F0-30E2-213F-BBBB70B7A4F0}"/>
                </a:ext>
              </a:extLst>
            </p:cNvPr>
            <p:cNvGrpSpPr/>
            <p:nvPr/>
          </p:nvGrpSpPr>
          <p:grpSpPr>
            <a:xfrm rot="120000">
              <a:off x="7522317" y="4840359"/>
              <a:ext cx="65389" cy="45719"/>
              <a:chOff x="9004300" y="2393394"/>
              <a:chExt cx="1254125" cy="876855"/>
            </a:xfrm>
          </p:grpSpPr>
          <p:sp>
            <p:nvSpPr>
              <p:cNvPr id="41" name="Rectangle 40">
                <a:extLst>
                  <a:ext uri="{FF2B5EF4-FFF2-40B4-BE49-F238E27FC236}">
                    <a16:creationId xmlns:a16="http://schemas.microsoft.com/office/drawing/2014/main" id="{79BCD5F9-E61E-DDB1-4F53-4796AC6AA8C4}"/>
                  </a:ext>
                </a:extLst>
              </p:cNvPr>
              <p:cNvSpPr/>
              <p:nvPr/>
            </p:nvSpPr>
            <p:spPr>
              <a:xfrm>
                <a:off x="9004300" y="2532475"/>
                <a:ext cx="1254125" cy="709200"/>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14134DFA-3EAE-9B88-6890-FBE0CBF11EFC}"/>
                  </a:ext>
                </a:extLst>
              </p:cNvPr>
              <p:cNvSpPr/>
              <p:nvPr/>
            </p:nvSpPr>
            <p:spPr>
              <a:xfrm>
                <a:off x="9554447" y="2393394"/>
                <a:ext cx="205504" cy="159813"/>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EFD8ACE7-2E1D-7F75-45A5-DE42B74D84AE}"/>
                  </a:ext>
                </a:extLst>
              </p:cNvPr>
              <p:cNvSpPr/>
              <p:nvPr/>
            </p:nvSpPr>
            <p:spPr>
              <a:xfrm>
                <a:off x="9309100" y="3224530"/>
                <a:ext cx="606424" cy="45719"/>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2" name="Groupe 31">
              <a:extLst>
                <a:ext uri="{FF2B5EF4-FFF2-40B4-BE49-F238E27FC236}">
                  <a16:creationId xmlns:a16="http://schemas.microsoft.com/office/drawing/2014/main" id="{400580F4-AEFD-EAEF-2B1B-0C4668B7E72B}"/>
                </a:ext>
              </a:extLst>
            </p:cNvPr>
            <p:cNvGrpSpPr/>
            <p:nvPr/>
          </p:nvGrpSpPr>
          <p:grpSpPr>
            <a:xfrm rot="120000">
              <a:off x="7522368" y="4756180"/>
              <a:ext cx="65389" cy="45719"/>
              <a:chOff x="9004300" y="2393394"/>
              <a:chExt cx="1254125" cy="876855"/>
            </a:xfrm>
          </p:grpSpPr>
          <p:sp>
            <p:nvSpPr>
              <p:cNvPr id="38" name="Rectangle 37">
                <a:extLst>
                  <a:ext uri="{FF2B5EF4-FFF2-40B4-BE49-F238E27FC236}">
                    <a16:creationId xmlns:a16="http://schemas.microsoft.com/office/drawing/2014/main" id="{94B6C5C4-0BA4-D269-4BA2-760AD7CCF847}"/>
                  </a:ext>
                </a:extLst>
              </p:cNvPr>
              <p:cNvSpPr/>
              <p:nvPr/>
            </p:nvSpPr>
            <p:spPr>
              <a:xfrm>
                <a:off x="9004300" y="2532475"/>
                <a:ext cx="1254125" cy="709200"/>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A7DF48DC-D395-1445-8B49-73553017D6A9}"/>
                  </a:ext>
                </a:extLst>
              </p:cNvPr>
              <p:cNvSpPr/>
              <p:nvPr/>
            </p:nvSpPr>
            <p:spPr>
              <a:xfrm>
                <a:off x="9554447" y="2393394"/>
                <a:ext cx="205504" cy="159813"/>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67F0F549-0EAF-8866-4D8C-F70B8206E52F}"/>
                  </a:ext>
                </a:extLst>
              </p:cNvPr>
              <p:cNvSpPr/>
              <p:nvPr/>
            </p:nvSpPr>
            <p:spPr>
              <a:xfrm>
                <a:off x="9309100" y="3224530"/>
                <a:ext cx="606424" cy="45719"/>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3" name="Groupe 32">
              <a:extLst>
                <a:ext uri="{FF2B5EF4-FFF2-40B4-BE49-F238E27FC236}">
                  <a16:creationId xmlns:a16="http://schemas.microsoft.com/office/drawing/2014/main" id="{226DAADC-4FB6-B4B7-19A1-59B5FF3D857E}"/>
                </a:ext>
              </a:extLst>
            </p:cNvPr>
            <p:cNvGrpSpPr/>
            <p:nvPr/>
          </p:nvGrpSpPr>
          <p:grpSpPr>
            <a:xfrm rot="120000">
              <a:off x="7525543" y="4674450"/>
              <a:ext cx="65389" cy="45719"/>
              <a:chOff x="9004300" y="2393394"/>
              <a:chExt cx="1254125" cy="876855"/>
            </a:xfrm>
          </p:grpSpPr>
          <p:sp>
            <p:nvSpPr>
              <p:cNvPr id="35" name="Rectangle 34">
                <a:extLst>
                  <a:ext uri="{FF2B5EF4-FFF2-40B4-BE49-F238E27FC236}">
                    <a16:creationId xmlns:a16="http://schemas.microsoft.com/office/drawing/2014/main" id="{9B8BC51C-99A4-8096-5903-76E5017F952C}"/>
                  </a:ext>
                </a:extLst>
              </p:cNvPr>
              <p:cNvSpPr/>
              <p:nvPr/>
            </p:nvSpPr>
            <p:spPr>
              <a:xfrm>
                <a:off x="9004300" y="2532475"/>
                <a:ext cx="1254125" cy="709200"/>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73D1E78A-A02E-8C50-A7C8-B056FBC2F3DA}"/>
                  </a:ext>
                </a:extLst>
              </p:cNvPr>
              <p:cNvSpPr/>
              <p:nvPr/>
            </p:nvSpPr>
            <p:spPr>
              <a:xfrm>
                <a:off x="9554447" y="2393394"/>
                <a:ext cx="205504" cy="159813"/>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1B887491-18DF-BDB9-CE75-29E678396231}"/>
                  </a:ext>
                </a:extLst>
              </p:cNvPr>
              <p:cNvSpPr/>
              <p:nvPr/>
            </p:nvSpPr>
            <p:spPr>
              <a:xfrm>
                <a:off x="9309100" y="3224530"/>
                <a:ext cx="606424" cy="45719"/>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4" name="Rectangle 33">
              <a:extLst>
                <a:ext uri="{FF2B5EF4-FFF2-40B4-BE49-F238E27FC236}">
                  <a16:creationId xmlns:a16="http://schemas.microsoft.com/office/drawing/2014/main" id="{67D30C4A-6A3E-863C-52B0-728CFAD5DD6A}"/>
                </a:ext>
              </a:extLst>
            </p:cNvPr>
            <p:cNvSpPr/>
            <p:nvPr/>
          </p:nvSpPr>
          <p:spPr>
            <a:xfrm rot="120000">
              <a:off x="7613635" y="4667217"/>
              <a:ext cx="14400" cy="288000"/>
            </a:xfrm>
            <a:prstGeom prst="rect">
              <a:avLst/>
            </a:prstGeom>
            <a:solidFill>
              <a:schemeClr val="tx1"/>
            </a:solidFill>
            <a:ln w="3175">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ZoneTexte 3">
            <a:extLst>
              <a:ext uri="{FF2B5EF4-FFF2-40B4-BE49-F238E27FC236}">
                <a16:creationId xmlns:a16="http://schemas.microsoft.com/office/drawing/2014/main" id="{C0250CA4-3F4E-7B92-942E-7C5DB832F347}"/>
              </a:ext>
            </a:extLst>
          </p:cNvPr>
          <p:cNvSpPr txBox="1"/>
          <p:nvPr/>
        </p:nvSpPr>
        <p:spPr>
          <a:xfrm>
            <a:off x="251881" y="122251"/>
            <a:ext cx="7357959" cy="5160387"/>
          </a:xfrm>
          <a:prstGeom prst="rect">
            <a:avLst/>
          </a:prstGeom>
          <a:noFill/>
        </p:spPr>
        <p:txBody>
          <a:bodyPr wrap="square" rtlCol="0">
            <a:spAutoFit/>
          </a:bodyPr>
          <a:lstStyle/>
          <a:p>
            <a:pPr>
              <a:spcBef>
                <a:spcPts val="600"/>
              </a:spcBef>
              <a:spcAft>
                <a:spcPts val="1200"/>
              </a:spcAft>
            </a:pPr>
            <a:r>
              <a:rPr lang="fr-CH" sz="2400" b="1" dirty="0">
                <a:latin typeface="Roboto" panose="02000000000000000000" pitchFamily="2" charset="0"/>
                <a:ea typeface="Roboto" panose="02000000000000000000" pitchFamily="2" charset="0"/>
                <a:cs typeface="Roboto" panose="02000000000000000000" pitchFamily="2" charset="0"/>
              </a:rPr>
              <a:t>Règlement communal des constructions et des zones de Leytron au 17 février 2021 </a:t>
            </a:r>
          </a:p>
          <a:p>
            <a:r>
              <a:rPr lang="fr-CH" b="1" dirty="0">
                <a:latin typeface="Roboto" panose="02000000000000000000" pitchFamily="2" charset="0"/>
                <a:ea typeface="Roboto" panose="02000000000000000000" pitchFamily="2" charset="0"/>
                <a:cs typeface="Roboto" panose="02000000000000000000" pitchFamily="2" charset="0"/>
              </a:rPr>
              <a:t>Art. 59 Prescriptions, al. 6 toitures</a:t>
            </a:r>
          </a:p>
          <a:p>
            <a:pPr>
              <a:spcAft>
                <a:spcPts val="800"/>
              </a:spcAft>
            </a:pPr>
            <a:r>
              <a:rPr lang="fr-CH" dirty="0">
                <a:latin typeface="Roboto" panose="02000000000000000000" pitchFamily="2" charset="0"/>
                <a:ea typeface="Roboto" panose="02000000000000000000" pitchFamily="2" charset="0"/>
                <a:cs typeface="Roboto" panose="02000000000000000000" pitchFamily="2" charset="0"/>
              </a:rPr>
              <a:t>a)  Elles seront recouvertes d'un matériau de teinte foncée. </a:t>
            </a:r>
          </a:p>
          <a:p>
            <a:r>
              <a:rPr lang="fr-CH" b="1" dirty="0">
                <a:latin typeface="Roboto" panose="02000000000000000000" pitchFamily="2" charset="0"/>
                <a:ea typeface="Roboto" panose="02000000000000000000" pitchFamily="2" charset="0"/>
                <a:cs typeface="Roboto" panose="02000000000000000000" pitchFamily="2" charset="0"/>
              </a:rPr>
              <a:t>Art. 126 Capteurs d’énergie </a:t>
            </a:r>
            <a:endParaRPr lang="fr-CH" dirty="0">
              <a:latin typeface="Roboto" panose="02000000000000000000" pitchFamily="2" charset="0"/>
              <a:ea typeface="Roboto" panose="02000000000000000000" pitchFamily="2" charset="0"/>
              <a:cs typeface="Roboto" panose="02000000000000000000" pitchFamily="2" charset="0"/>
            </a:endParaRPr>
          </a:p>
          <a:p>
            <a:pPr>
              <a:spcAft>
                <a:spcPts val="800"/>
              </a:spcAft>
            </a:pPr>
            <a:r>
              <a:rPr lang="fr-CH" baseline="30000" dirty="0">
                <a:latin typeface="Roboto" panose="02000000000000000000" pitchFamily="2" charset="0"/>
                <a:ea typeface="Roboto" panose="02000000000000000000" pitchFamily="2" charset="0"/>
                <a:cs typeface="Roboto" panose="02000000000000000000" pitchFamily="2" charset="0"/>
              </a:rPr>
              <a:t>1</a:t>
            </a:r>
            <a:r>
              <a:rPr lang="fr-CH" dirty="0">
                <a:latin typeface="Roboto" panose="02000000000000000000" pitchFamily="2" charset="0"/>
                <a:ea typeface="Roboto" panose="02000000000000000000" pitchFamily="2" charset="0"/>
                <a:cs typeface="Roboto" panose="02000000000000000000" pitchFamily="2" charset="0"/>
              </a:rPr>
              <a:t> Les collecteurs d’énergie qui ont une surface supérieure à 1m</a:t>
            </a:r>
            <a:r>
              <a:rPr lang="fr-CH" baseline="30000" dirty="0">
                <a:latin typeface="Roboto" panose="02000000000000000000" pitchFamily="2" charset="0"/>
                <a:ea typeface="Roboto" panose="02000000000000000000" pitchFamily="2" charset="0"/>
                <a:cs typeface="Roboto" panose="02000000000000000000" pitchFamily="2" charset="0"/>
              </a:rPr>
              <a:t>2</a:t>
            </a:r>
            <a:r>
              <a:rPr lang="fr-CH" dirty="0">
                <a:latin typeface="Roboto" panose="02000000000000000000" pitchFamily="2" charset="0"/>
                <a:ea typeface="Roboto" panose="02000000000000000000" pitchFamily="2" charset="0"/>
                <a:cs typeface="Roboto" panose="02000000000000000000" pitchFamily="2" charset="0"/>
              </a:rPr>
              <a:t> et qui ne sont pas intégrés dans la construction nécessitent une autorisation de construire.</a:t>
            </a:r>
            <a:br>
              <a:rPr lang="fr-CH" dirty="0">
                <a:latin typeface="Roboto" panose="02000000000000000000" pitchFamily="2" charset="0"/>
                <a:ea typeface="Roboto" panose="02000000000000000000" pitchFamily="2" charset="0"/>
                <a:cs typeface="Roboto" panose="02000000000000000000" pitchFamily="2" charset="0"/>
              </a:rPr>
            </a:br>
            <a:r>
              <a:rPr lang="fr-CH" baseline="30000" dirty="0">
                <a:latin typeface="Roboto" panose="02000000000000000000" pitchFamily="2" charset="0"/>
                <a:ea typeface="Roboto" panose="02000000000000000000" pitchFamily="2" charset="0"/>
                <a:cs typeface="Roboto" panose="02000000000000000000" pitchFamily="2" charset="0"/>
              </a:rPr>
              <a:t>2</a:t>
            </a:r>
            <a:r>
              <a:rPr lang="fr-CH" dirty="0">
                <a:latin typeface="Roboto" panose="02000000000000000000" pitchFamily="2" charset="0"/>
                <a:ea typeface="Roboto" panose="02000000000000000000" pitchFamily="2" charset="0"/>
                <a:cs typeface="Roboto" panose="02000000000000000000" pitchFamily="2" charset="0"/>
              </a:rPr>
              <a:t> Le Conseil municipal indique la manière de disposer les capteurs d’énergie de manière à limiter au mieux les atteintes au site et au paysage.</a:t>
            </a:r>
          </a:p>
          <a:p>
            <a:r>
              <a:rPr lang="fr-CH" b="1" dirty="0">
                <a:latin typeface="Roboto" panose="02000000000000000000" pitchFamily="2" charset="0"/>
                <a:ea typeface="Roboto" panose="02000000000000000000" pitchFamily="2" charset="0"/>
                <a:cs typeface="Roboto" panose="02000000000000000000" pitchFamily="2" charset="0"/>
              </a:rPr>
              <a:t>Art. 188 Tableau récapitulatif, réglementation de base, couverture foncée</a:t>
            </a:r>
            <a:r>
              <a:rPr lang="fr-CH" b="1" baseline="30000" dirty="0">
                <a:latin typeface="Roboto" panose="02000000000000000000" pitchFamily="2" charset="0"/>
                <a:ea typeface="Roboto" panose="02000000000000000000" pitchFamily="2" charset="0"/>
                <a:cs typeface="Roboto" panose="02000000000000000000" pitchFamily="2" charset="0"/>
              </a:rPr>
              <a:t>4</a:t>
            </a:r>
            <a:endParaRPr lang="fr-CH" baseline="30000" dirty="0">
              <a:latin typeface="Roboto" panose="02000000000000000000" pitchFamily="2" charset="0"/>
              <a:ea typeface="Roboto" panose="02000000000000000000" pitchFamily="2" charset="0"/>
              <a:cs typeface="Roboto" panose="02000000000000000000" pitchFamily="2" charset="0"/>
            </a:endParaRPr>
          </a:p>
          <a:p>
            <a:pPr marL="342900" indent="-342900">
              <a:buFont typeface="+mj-lt"/>
              <a:buAutoNum type="arabicParenR" startAt="4"/>
            </a:pPr>
            <a:r>
              <a:rPr lang="fr-CH" b="1" dirty="0">
                <a:solidFill>
                  <a:srgbClr val="FFFF00"/>
                </a:solidFill>
                <a:latin typeface="Roboto" panose="02000000000000000000" pitchFamily="2" charset="0"/>
                <a:ea typeface="Roboto" panose="02000000000000000000" pitchFamily="2" charset="0"/>
                <a:cs typeface="Roboto" panose="02000000000000000000" pitchFamily="2" charset="0"/>
              </a:rPr>
              <a:t>Ardoises naturelles ou artificielles, tuiles vieillies. Teintes selon les couleurs dominantes de la zone </a:t>
            </a:r>
            <a:r>
              <a:rPr lang="fr-CH" dirty="0">
                <a:latin typeface="Roboto" panose="02000000000000000000" pitchFamily="2" charset="0"/>
                <a:ea typeface="Roboto" panose="02000000000000000000" pitchFamily="2" charset="0"/>
                <a:cs typeface="Roboto" panose="02000000000000000000" pitchFamily="2" charset="0"/>
              </a:rPr>
              <a:t>(RCC, art. 44-47-56-59-62-65).</a:t>
            </a:r>
            <a:endParaRPr lang="fr-CH" sz="2400" dirty="0">
              <a:latin typeface="Roboto" panose="02000000000000000000" pitchFamily="2" charset="0"/>
              <a:ea typeface="Roboto" panose="02000000000000000000" pitchFamily="2" charset="0"/>
              <a:cs typeface="Roboto" panose="02000000000000000000" pitchFamily="2" charset="0"/>
            </a:endParaRPr>
          </a:p>
          <a:p>
            <a:pPr>
              <a:spcAft>
                <a:spcPts val="1200"/>
              </a:spcAft>
            </a:pPr>
            <a:endParaRPr lang="fr-CH" sz="2400" dirty="0">
              <a:latin typeface="Raptor V3"/>
            </a:endParaRPr>
          </a:p>
        </p:txBody>
      </p:sp>
      <p:sp>
        <p:nvSpPr>
          <p:cNvPr id="3" name="Sous-titre 2">
            <a:extLst>
              <a:ext uri="{FF2B5EF4-FFF2-40B4-BE49-F238E27FC236}">
                <a16:creationId xmlns:a16="http://schemas.microsoft.com/office/drawing/2014/main" id="{1174A16F-2C70-E21E-5987-C7BA0656BE78}"/>
              </a:ext>
            </a:extLst>
          </p:cNvPr>
          <p:cNvSpPr>
            <a:spLocks noGrp="1"/>
          </p:cNvSpPr>
          <p:nvPr>
            <p:ph type="subTitle" idx="1"/>
          </p:nvPr>
        </p:nvSpPr>
        <p:spPr/>
        <p:txBody>
          <a:bodyPr/>
          <a:lstStyle/>
          <a:p>
            <a:r>
              <a:rPr lang="fr-FR" b="1" dirty="0" err="1">
                <a:latin typeface="Roboto" panose="02000000000000000000" pitchFamily="2" charset="0"/>
                <a:ea typeface="Roboto" panose="02000000000000000000" pitchFamily="2" charset="0"/>
                <a:cs typeface="Roboto" panose="02000000000000000000" pitchFamily="2" charset="0"/>
              </a:rPr>
              <a:t>Réglement</a:t>
            </a:r>
            <a:r>
              <a:rPr lang="fr-FR" b="1" dirty="0">
                <a:latin typeface="Roboto" panose="02000000000000000000" pitchFamily="2" charset="0"/>
                <a:ea typeface="Roboto" panose="02000000000000000000" pitchFamily="2" charset="0"/>
                <a:cs typeface="Roboto" panose="02000000000000000000" pitchFamily="2" charset="0"/>
              </a:rPr>
              <a:t> communal</a:t>
            </a:r>
          </a:p>
        </p:txBody>
      </p:sp>
      <p:sp>
        <p:nvSpPr>
          <p:cNvPr id="5" name="Espace réservé du pied de page 4">
            <a:extLst>
              <a:ext uri="{FF2B5EF4-FFF2-40B4-BE49-F238E27FC236}">
                <a16:creationId xmlns:a16="http://schemas.microsoft.com/office/drawing/2014/main" id="{A1E8937A-A8A5-9BF9-F32F-87F691D16048}"/>
              </a:ext>
            </a:extLst>
          </p:cNvPr>
          <p:cNvSpPr>
            <a:spLocks noGrp="1"/>
          </p:cNvSpPr>
          <p:nvPr>
            <p:ph type="ftr" sz="quarter" idx="11"/>
          </p:nvPr>
        </p:nvSpPr>
        <p:spPr/>
        <p:txBody>
          <a:bodyPr/>
          <a:lstStyle/>
          <a:p>
            <a:r>
              <a:rPr lang="en-US"/>
              <a:t>🟨 denis juillard ingenieur hes sarl </a:t>
            </a:r>
          </a:p>
          <a:p>
            <a:r>
              <a:rPr lang="en-US"/>
              <a:t>     seignette 24, ch 2616 - renan be</a:t>
            </a:r>
          </a:p>
        </p:txBody>
      </p:sp>
      <p:sp>
        <p:nvSpPr>
          <p:cNvPr id="6" name="Espace réservé du numéro de diapositive 5">
            <a:extLst>
              <a:ext uri="{FF2B5EF4-FFF2-40B4-BE49-F238E27FC236}">
                <a16:creationId xmlns:a16="http://schemas.microsoft.com/office/drawing/2014/main" id="{4B4E7AC6-E848-7025-E991-915DDB79F78A}"/>
              </a:ext>
            </a:extLst>
          </p:cNvPr>
          <p:cNvSpPr>
            <a:spLocks noGrp="1"/>
          </p:cNvSpPr>
          <p:nvPr>
            <p:ph type="sldNum" sz="quarter" idx="12"/>
          </p:nvPr>
        </p:nvSpPr>
        <p:spPr/>
        <p:txBody>
          <a:bodyPr/>
          <a:lstStyle/>
          <a:p>
            <a:fld id="{D57F1E4F-1CFF-5643-939E-217C01CDF565}" type="slidenum">
              <a:rPr lang="en-US" smtClean="0"/>
              <a:pPr/>
              <a:t>24</a:t>
            </a:fld>
            <a:endParaRPr lang="en-US"/>
          </a:p>
        </p:txBody>
      </p:sp>
      <p:sp>
        <p:nvSpPr>
          <p:cNvPr id="29" name="Ellipse 28">
            <a:extLst>
              <a:ext uri="{FF2B5EF4-FFF2-40B4-BE49-F238E27FC236}">
                <a16:creationId xmlns:a16="http://schemas.microsoft.com/office/drawing/2014/main" id="{8A89455D-5AAA-F99B-2A2A-30F7A2BF815A}"/>
              </a:ext>
            </a:extLst>
          </p:cNvPr>
          <p:cNvSpPr/>
          <p:nvPr/>
        </p:nvSpPr>
        <p:spPr>
          <a:xfrm>
            <a:off x="11082416" y="3758717"/>
            <a:ext cx="222687" cy="222687"/>
          </a:xfrm>
          <a:prstGeom prst="ellipse">
            <a:avLst/>
          </a:prstGeom>
          <a:noFill/>
          <a:ln w="349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2" name="Image 11">
            <a:extLst>
              <a:ext uri="{FF2B5EF4-FFF2-40B4-BE49-F238E27FC236}">
                <a16:creationId xmlns:a16="http://schemas.microsoft.com/office/drawing/2014/main" id="{8B51BC67-A94C-1915-F41F-5D839EE84A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44984" y="1618803"/>
            <a:ext cx="4010063" cy="1804857"/>
          </a:xfrm>
          <a:prstGeom prst="rect">
            <a:avLst/>
          </a:prstGeom>
        </p:spPr>
      </p:pic>
      <p:sp>
        <p:nvSpPr>
          <p:cNvPr id="13" name="Espace réservé de la date 3">
            <a:extLst>
              <a:ext uri="{FF2B5EF4-FFF2-40B4-BE49-F238E27FC236}">
                <a16:creationId xmlns:a16="http://schemas.microsoft.com/office/drawing/2014/main" id="{182DA6A4-0B9D-8496-CDCA-2A99F91B2D02}"/>
              </a:ext>
            </a:extLst>
          </p:cNvPr>
          <p:cNvSpPr>
            <a:spLocks noGrp="1"/>
          </p:cNvSpPr>
          <p:nvPr>
            <p:ph type="dt" sz="half" idx="10"/>
          </p:nvPr>
        </p:nvSpPr>
        <p:spPr>
          <a:xfrm>
            <a:off x="9838592" y="6392007"/>
            <a:ext cx="839739" cy="269448"/>
          </a:xfrm>
        </p:spPr>
        <p:txBody>
          <a:bodyPr/>
          <a:lstStyle/>
          <a:p>
            <a:r>
              <a:rPr lang="fr-CH" dirty="0"/>
              <a:t>11/02/2023</a:t>
            </a:r>
            <a:endParaRPr lang="en-US" dirty="0"/>
          </a:p>
        </p:txBody>
      </p:sp>
    </p:spTree>
    <p:extLst>
      <p:ext uri="{BB962C8B-B14F-4D97-AF65-F5344CB8AC3E}">
        <p14:creationId xmlns:p14="http://schemas.microsoft.com/office/powerpoint/2010/main" val="234288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dissolv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dissolv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dissolve">
                                      <p:cBhvr>
                                        <p:cTn id="22" dur="500"/>
                                        <p:tgtEl>
                                          <p:spTgt spid="4">
                                            <p:txEl>
                                              <p:pRg st="1" end="1"/>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dissolve">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dissolv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dissolve">
                                      <p:cBhvr>
                                        <p:cTn id="35" dur="500"/>
                                        <p:tgtEl>
                                          <p:spTgt spid="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dissolve">
                                      <p:cBhvr>
                                        <p:cTn id="40" dur="500"/>
                                        <p:tgtEl>
                                          <p:spTgt spid="4">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Effect transition="in" filter="dissolve">
                                      <p:cBhvr>
                                        <p:cTn id="45" dur="500"/>
                                        <p:tgtEl>
                                          <p:spTgt spid="4">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dissolve">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1174A16F-2C70-E21E-5987-C7BA0656BE78}"/>
              </a:ext>
            </a:extLst>
          </p:cNvPr>
          <p:cNvSpPr>
            <a:spLocks noGrp="1"/>
          </p:cNvSpPr>
          <p:nvPr>
            <p:ph type="subTitle" idx="1"/>
          </p:nvPr>
        </p:nvSpPr>
        <p:spPr/>
        <p:txBody>
          <a:bodyPr/>
          <a:lstStyle/>
          <a:p>
            <a:r>
              <a:rPr lang="fr-FR" b="1" dirty="0">
                <a:latin typeface="Roboto" panose="02000000000000000000" pitchFamily="2" charset="0"/>
                <a:ea typeface="Roboto" panose="02000000000000000000" pitchFamily="2" charset="0"/>
                <a:cs typeface="Roboto" panose="02000000000000000000" pitchFamily="2" charset="0"/>
              </a:rPr>
              <a:t>Règlement PPE</a:t>
            </a:r>
          </a:p>
        </p:txBody>
      </p:sp>
      <p:sp>
        <p:nvSpPr>
          <p:cNvPr id="5" name="Espace réservé du pied de page 4">
            <a:extLst>
              <a:ext uri="{FF2B5EF4-FFF2-40B4-BE49-F238E27FC236}">
                <a16:creationId xmlns:a16="http://schemas.microsoft.com/office/drawing/2014/main" id="{A1E8937A-A8A5-9BF9-F32F-87F691D16048}"/>
              </a:ext>
            </a:extLst>
          </p:cNvPr>
          <p:cNvSpPr>
            <a:spLocks noGrp="1"/>
          </p:cNvSpPr>
          <p:nvPr>
            <p:ph type="ftr" sz="quarter" idx="11"/>
          </p:nvPr>
        </p:nvSpPr>
        <p:spPr/>
        <p:txBody>
          <a:bodyPr/>
          <a:lstStyle/>
          <a:p>
            <a:r>
              <a:rPr lang="en-US"/>
              <a:t>🟨 denis juillard ingenieur hes sarl </a:t>
            </a:r>
          </a:p>
          <a:p>
            <a:r>
              <a:rPr lang="en-US"/>
              <a:t>     seignette 24, ch 2616 - renan be</a:t>
            </a:r>
          </a:p>
        </p:txBody>
      </p:sp>
      <p:sp>
        <p:nvSpPr>
          <p:cNvPr id="6" name="Espace réservé du numéro de diapositive 5">
            <a:extLst>
              <a:ext uri="{FF2B5EF4-FFF2-40B4-BE49-F238E27FC236}">
                <a16:creationId xmlns:a16="http://schemas.microsoft.com/office/drawing/2014/main" id="{4B4E7AC6-E848-7025-E991-915DDB79F78A}"/>
              </a:ext>
            </a:extLst>
          </p:cNvPr>
          <p:cNvSpPr>
            <a:spLocks noGrp="1"/>
          </p:cNvSpPr>
          <p:nvPr>
            <p:ph type="sldNum" sz="quarter" idx="12"/>
          </p:nvPr>
        </p:nvSpPr>
        <p:spPr/>
        <p:txBody>
          <a:bodyPr/>
          <a:lstStyle/>
          <a:p>
            <a:fld id="{D57F1E4F-1CFF-5643-939E-217C01CDF565}" type="slidenum">
              <a:rPr lang="en-US" smtClean="0"/>
              <a:pPr/>
              <a:t>25</a:t>
            </a:fld>
            <a:endParaRPr lang="en-US"/>
          </a:p>
        </p:txBody>
      </p:sp>
      <p:grpSp>
        <p:nvGrpSpPr>
          <p:cNvPr id="10" name="Groupe 9">
            <a:extLst>
              <a:ext uri="{FF2B5EF4-FFF2-40B4-BE49-F238E27FC236}">
                <a16:creationId xmlns:a16="http://schemas.microsoft.com/office/drawing/2014/main" id="{38B14DF4-6A74-6BC1-8FA5-A23CA278E943}"/>
              </a:ext>
            </a:extLst>
          </p:cNvPr>
          <p:cNvGrpSpPr/>
          <p:nvPr/>
        </p:nvGrpSpPr>
        <p:grpSpPr>
          <a:xfrm rot="120000">
            <a:off x="6618981" y="3696827"/>
            <a:ext cx="65389" cy="45719"/>
            <a:chOff x="9004300" y="2393394"/>
            <a:chExt cx="1254125" cy="876855"/>
          </a:xfrm>
        </p:grpSpPr>
        <p:sp>
          <p:nvSpPr>
            <p:cNvPr id="11" name="Rectangle 10">
              <a:extLst>
                <a:ext uri="{FF2B5EF4-FFF2-40B4-BE49-F238E27FC236}">
                  <a16:creationId xmlns:a16="http://schemas.microsoft.com/office/drawing/2014/main" id="{A7E5C5E7-D729-0739-9990-643C07532D45}"/>
                </a:ext>
              </a:extLst>
            </p:cNvPr>
            <p:cNvSpPr/>
            <p:nvPr/>
          </p:nvSpPr>
          <p:spPr>
            <a:xfrm>
              <a:off x="9004300" y="2532475"/>
              <a:ext cx="1254125" cy="709200"/>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D02A6806-5A03-8289-4345-80FCCA09D0BD}"/>
                </a:ext>
              </a:extLst>
            </p:cNvPr>
            <p:cNvSpPr/>
            <p:nvPr/>
          </p:nvSpPr>
          <p:spPr>
            <a:xfrm>
              <a:off x="9554447" y="2393394"/>
              <a:ext cx="205504" cy="159813"/>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66356222-2FE0-ED8C-77F6-9473B5F98FD7}"/>
                </a:ext>
              </a:extLst>
            </p:cNvPr>
            <p:cNvSpPr/>
            <p:nvPr/>
          </p:nvSpPr>
          <p:spPr>
            <a:xfrm>
              <a:off x="9309100" y="3224530"/>
              <a:ext cx="606424" cy="45719"/>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0" name="ZoneTexte 49">
            <a:extLst>
              <a:ext uri="{FF2B5EF4-FFF2-40B4-BE49-F238E27FC236}">
                <a16:creationId xmlns:a16="http://schemas.microsoft.com/office/drawing/2014/main" id="{D4CB63EF-0835-A419-8616-221CF8CEA33B}"/>
              </a:ext>
            </a:extLst>
          </p:cNvPr>
          <p:cNvSpPr txBox="1"/>
          <p:nvPr/>
        </p:nvSpPr>
        <p:spPr>
          <a:xfrm>
            <a:off x="251881" y="122251"/>
            <a:ext cx="11745047" cy="3477875"/>
          </a:xfrm>
          <a:prstGeom prst="rect">
            <a:avLst/>
          </a:prstGeom>
          <a:noFill/>
        </p:spPr>
        <p:txBody>
          <a:bodyPr wrap="square" rtlCol="0">
            <a:spAutoFit/>
          </a:bodyPr>
          <a:lstStyle/>
          <a:p>
            <a:pPr>
              <a:spcBef>
                <a:spcPts val="600"/>
              </a:spcBef>
              <a:spcAft>
                <a:spcPts val="1200"/>
              </a:spcAft>
            </a:pPr>
            <a:r>
              <a:rPr lang="fr-CH" sz="2800" b="1" dirty="0">
                <a:latin typeface="Roboto" panose="02000000000000000000" pitchFamily="2" charset="0"/>
                <a:ea typeface="Roboto" panose="02000000000000000000" pitchFamily="2" charset="0"/>
                <a:cs typeface="Roboto" panose="02000000000000000000" pitchFamily="2" charset="0"/>
              </a:rPr>
              <a:t>Règlement d’utilisation et d’administration PPE Le Viognier 12 04 2006</a:t>
            </a:r>
          </a:p>
          <a:p>
            <a:r>
              <a:rPr lang="fr-CH" b="1" dirty="0">
                <a:latin typeface="Roboto" panose="02000000000000000000" pitchFamily="2" charset="0"/>
                <a:ea typeface="Roboto" panose="02000000000000000000" pitchFamily="2" charset="0"/>
                <a:cs typeface="Roboto" panose="02000000000000000000" pitchFamily="2" charset="0"/>
              </a:rPr>
              <a:t>Art. 3.2 Parties communes</a:t>
            </a:r>
          </a:p>
          <a:p>
            <a:pPr>
              <a:spcAft>
                <a:spcPts val="800"/>
              </a:spcAft>
            </a:pPr>
            <a:r>
              <a:rPr lang="fr-CH" dirty="0">
                <a:latin typeface="Roboto" panose="02000000000000000000" pitchFamily="2" charset="0"/>
                <a:ea typeface="Roboto" panose="02000000000000000000" pitchFamily="2" charset="0"/>
                <a:cs typeface="Roboto" panose="02000000000000000000" pitchFamily="2" charset="0"/>
              </a:rPr>
              <a:t>Les parties communes sont affectées à l'usage commun de chaque copropriétaire. </a:t>
            </a:r>
            <a:br>
              <a:rPr lang="fr-CH" dirty="0">
                <a:latin typeface="Roboto" panose="02000000000000000000" pitchFamily="2" charset="0"/>
                <a:ea typeface="Roboto" panose="02000000000000000000" pitchFamily="2" charset="0"/>
                <a:cs typeface="Roboto" panose="02000000000000000000" pitchFamily="2" charset="0"/>
              </a:rPr>
            </a:br>
            <a:r>
              <a:rPr lang="fr-CH" dirty="0">
                <a:latin typeface="Roboto" panose="02000000000000000000" pitchFamily="2" charset="0"/>
                <a:ea typeface="Roboto" panose="02000000000000000000" pitchFamily="2" charset="0"/>
                <a:cs typeface="Roboto" panose="02000000000000000000" pitchFamily="2" charset="0"/>
              </a:rPr>
              <a:t>A préciser, le cas échéant : Modules solaires et techniques associées</a:t>
            </a:r>
          </a:p>
          <a:p>
            <a:r>
              <a:rPr lang="fr-CH" b="1" dirty="0">
                <a:latin typeface="Roboto" panose="02000000000000000000" pitchFamily="2" charset="0"/>
                <a:ea typeface="Roboto" panose="02000000000000000000" pitchFamily="2" charset="0"/>
                <a:cs typeface="Roboto" panose="02000000000000000000" pitchFamily="2" charset="0"/>
              </a:rPr>
              <a:t>Art. 2.1 Lots </a:t>
            </a:r>
            <a:endParaRPr lang="fr-CH" dirty="0">
              <a:latin typeface="Roboto" panose="02000000000000000000" pitchFamily="2" charset="0"/>
              <a:ea typeface="Roboto" panose="02000000000000000000" pitchFamily="2" charset="0"/>
              <a:cs typeface="Roboto" panose="02000000000000000000" pitchFamily="2" charset="0"/>
            </a:endParaRPr>
          </a:p>
          <a:p>
            <a:pPr>
              <a:spcAft>
                <a:spcPts val="800"/>
              </a:spcAft>
            </a:pPr>
            <a:r>
              <a:rPr lang="fr-CH" dirty="0">
                <a:latin typeface="Roboto" panose="02000000000000000000" pitchFamily="2" charset="0"/>
                <a:ea typeface="Roboto" panose="02000000000000000000" pitchFamily="2" charset="0"/>
                <a:cs typeface="Roboto" panose="02000000000000000000" pitchFamily="2" charset="0"/>
              </a:rPr>
              <a:t>Chaque lot de copropriété comporte un droit collectif de jouissance et d'administration des parties communes.</a:t>
            </a:r>
          </a:p>
          <a:p>
            <a:r>
              <a:rPr lang="fr-CH" b="1" dirty="0">
                <a:latin typeface="Roboto" panose="02000000000000000000" pitchFamily="2" charset="0"/>
                <a:ea typeface="Roboto" panose="02000000000000000000" pitchFamily="2" charset="0"/>
                <a:cs typeface="Roboto" panose="02000000000000000000" pitchFamily="2" charset="0"/>
              </a:rPr>
              <a:t>Art. 4.1 Responsabilité - assurance</a:t>
            </a:r>
            <a:endParaRPr lang="fr-CH" baseline="30000" dirty="0">
              <a:latin typeface="Roboto" panose="02000000000000000000" pitchFamily="2" charset="0"/>
              <a:ea typeface="Roboto" panose="02000000000000000000" pitchFamily="2" charset="0"/>
              <a:cs typeface="Roboto" panose="02000000000000000000" pitchFamily="2" charset="0"/>
            </a:endParaRPr>
          </a:p>
          <a:p>
            <a:pPr>
              <a:spcAft>
                <a:spcPts val="800"/>
              </a:spcAft>
            </a:pPr>
            <a:r>
              <a:rPr lang="fr-CH" dirty="0">
                <a:latin typeface="Roboto" panose="02000000000000000000" pitchFamily="2" charset="0"/>
                <a:ea typeface="Roboto" panose="02000000000000000000" pitchFamily="2" charset="0"/>
                <a:cs typeface="Roboto" panose="02000000000000000000" pitchFamily="2" charset="0"/>
              </a:rPr>
              <a:t>... De plus, il doit assurer les plus-values résultant de travaux complémentaires.</a:t>
            </a:r>
            <a:endParaRPr lang="fr-CH" sz="2400" dirty="0">
              <a:latin typeface="Roboto" panose="02000000000000000000" pitchFamily="2" charset="0"/>
              <a:ea typeface="Roboto" panose="02000000000000000000" pitchFamily="2" charset="0"/>
              <a:cs typeface="Roboto" panose="02000000000000000000" pitchFamily="2" charset="0"/>
            </a:endParaRPr>
          </a:p>
          <a:p>
            <a:r>
              <a:rPr lang="fr-CH" b="1" dirty="0">
                <a:latin typeface="Roboto" panose="02000000000000000000" pitchFamily="2" charset="0"/>
                <a:ea typeface="Roboto" panose="02000000000000000000" pitchFamily="2" charset="0"/>
                <a:cs typeface="Roboto" panose="02000000000000000000" pitchFamily="2" charset="0"/>
              </a:rPr>
              <a:t>Art. 6.9 à 6.12 Votations lors d’engagement de travaux ou de projets</a:t>
            </a:r>
          </a:p>
          <a:p>
            <a:r>
              <a:rPr lang="fr-CH" dirty="0">
                <a:latin typeface="Roboto" panose="02000000000000000000" pitchFamily="2" charset="0"/>
                <a:ea typeface="Roboto" panose="02000000000000000000" pitchFamily="2" charset="0"/>
                <a:cs typeface="Roboto" panose="02000000000000000000" pitchFamily="2" charset="0"/>
              </a:rPr>
              <a:t>Majorité simple, absolue, double, unanimité, quoteparts</a:t>
            </a:r>
          </a:p>
        </p:txBody>
      </p:sp>
      <p:sp>
        <p:nvSpPr>
          <p:cNvPr id="2" name="Espace réservé de la date 3">
            <a:extLst>
              <a:ext uri="{FF2B5EF4-FFF2-40B4-BE49-F238E27FC236}">
                <a16:creationId xmlns:a16="http://schemas.microsoft.com/office/drawing/2014/main" id="{18978021-F94F-EE51-B096-754581E903FB}"/>
              </a:ext>
            </a:extLst>
          </p:cNvPr>
          <p:cNvSpPr>
            <a:spLocks noGrp="1"/>
          </p:cNvSpPr>
          <p:nvPr>
            <p:ph type="dt" sz="half" idx="10"/>
          </p:nvPr>
        </p:nvSpPr>
        <p:spPr>
          <a:xfrm>
            <a:off x="9838592" y="6392007"/>
            <a:ext cx="839739" cy="269448"/>
          </a:xfrm>
        </p:spPr>
        <p:txBody>
          <a:bodyPr/>
          <a:lstStyle/>
          <a:p>
            <a:r>
              <a:rPr lang="fr-CH" dirty="0"/>
              <a:t>11/02/2023</a:t>
            </a:r>
            <a:endParaRPr lang="en-US" dirty="0"/>
          </a:p>
        </p:txBody>
      </p:sp>
    </p:spTree>
    <p:extLst>
      <p:ext uri="{BB962C8B-B14F-4D97-AF65-F5344CB8AC3E}">
        <p14:creationId xmlns:p14="http://schemas.microsoft.com/office/powerpoint/2010/main" val="377843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animEffect transition="in" filter="dissolve">
                                      <p:cBhvr>
                                        <p:cTn id="7" dur="500"/>
                                        <p:tgtEl>
                                          <p:spTgt spid="50">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0">
                                            <p:txEl>
                                              <p:pRg st="1" end="1"/>
                                            </p:txEl>
                                          </p:spTgt>
                                        </p:tgtEl>
                                        <p:attrNameLst>
                                          <p:attrName>style.visibility</p:attrName>
                                        </p:attrNameLst>
                                      </p:cBhvr>
                                      <p:to>
                                        <p:strVal val="visible"/>
                                      </p:to>
                                    </p:set>
                                    <p:animEffect transition="in" filter="dissolve">
                                      <p:cBhvr>
                                        <p:cTn id="10" dur="500"/>
                                        <p:tgtEl>
                                          <p:spTgt spid="50">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0">
                                            <p:txEl>
                                              <p:pRg st="2" end="2"/>
                                            </p:txEl>
                                          </p:spTgt>
                                        </p:tgtEl>
                                        <p:attrNameLst>
                                          <p:attrName>style.visibility</p:attrName>
                                        </p:attrNameLst>
                                      </p:cBhvr>
                                      <p:to>
                                        <p:strVal val="visible"/>
                                      </p:to>
                                    </p:set>
                                    <p:animEffect transition="in" filter="dissolve">
                                      <p:cBhvr>
                                        <p:cTn id="13" dur="500"/>
                                        <p:tgtEl>
                                          <p:spTgt spid="50">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50">
                                            <p:txEl>
                                              <p:pRg st="3" end="3"/>
                                            </p:txEl>
                                          </p:spTgt>
                                        </p:tgtEl>
                                        <p:attrNameLst>
                                          <p:attrName>style.visibility</p:attrName>
                                        </p:attrNameLst>
                                      </p:cBhvr>
                                      <p:to>
                                        <p:strVal val="visible"/>
                                      </p:to>
                                    </p:set>
                                    <p:animEffect transition="in" filter="dissolve">
                                      <p:cBhvr>
                                        <p:cTn id="16" dur="500"/>
                                        <p:tgtEl>
                                          <p:spTgt spid="50">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50">
                                            <p:txEl>
                                              <p:pRg st="4" end="4"/>
                                            </p:txEl>
                                          </p:spTgt>
                                        </p:tgtEl>
                                        <p:attrNameLst>
                                          <p:attrName>style.visibility</p:attrName>
                                        </p:attrNameLst>
                                      </p:cBhvr>
                                      <p:to>
                                        <p:strVal val="visible"/>
                                      </p:to>
                                    </p:set>
                                    <p:animEffect transition="in" filter="dissolve">
                                      <p:cBhvr>
                                        <p:cTn id="19" dur="500"/>
                                        <p:tgtEl>
                                          <p:spTgt spid="50">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50">
                                            <p:txEl>
                                              <p:pRg st="5" end="5"/>
                                            </p:txEl>
                                          </p:spTgt>
                                        </p:tgtEl>
                                        <p:attrNameLst>
                                          <p:attrName>style.visibility</p:attrName>
                                        </p:attrNameLst>
                                      </p:cBhvr>
                                      <p:to>
                                        <p:strVal val="visible"/>
                                      </p:to>
                                    </p:set>
                                    <p:animEffect transition="in" filter="dissolve">
                                      <p:cBhvr>
                                        <p:cTn id="22" dur="500"/>
                                        <p:tgtEl>
                                          <p:spTgt spid="50">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50">
                                            <p:txEl>
                                              <p:pRg st="6" end="6"/>
                                            </p:txEl>
                                          </p:spTgt>
                                        </p:tgtEl>
                                        <p:attrNameLst>
                                          <p:attrName>style.visibility</p:attrName>
                                        </p:attrNameLst>
                                      </p:cBhvr>
                                      <p:to>
                                        <p:strVal val="visible"/>
                                      </p:to>
                                    </p:set>
                                    <p:animEffect transition="in" filter="dissolve">
                                      <p:cBhvr>
                                        <p:cTn id="25" dur="500"/>
                                        <p:tgtEl>
                                          <p:spTgt spid="50">
                                            <p:txEl>
                                              <p:pRg st="6" end="6"/>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50">
                                            <p:txEl>
                                              <p:pRg st="7" end="7"/>
                                            </p:txEl>
                                          </p:spTgt>
                                        </p:tgtEl>
                                        <p:attrNameLst>
                                          <p:attrName>style.visibility</p:attrName>
                                        </p:attrNameLst>
                                      </p:cBhvr>
                                      <p:to>
                                        <p:strVal val="visible"/>
                                      </p:to>
                                    </p:set>
                                    <p:animEffect transition="in" filter="dissolve">
                                      <p:cBhvr>
                                        <p:cTn id="28" dur="500"/>
                                        <p:tgtEl>
                                          <p:spTgt spid="50">
                                            <p:txEl>
                                              <p:pRg st="7" end="7"/>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50">
                                            <p:txEl>
                                              <p:pRg st="8" end="8"/>
                                            </p:txEl>
                                          </p:spTgt>
                                        </p:tgtEl>
                                        <p:attrNameLst>
                                          <p:attrName>style.visibility</p:attrName>
                                        </p:attrNameLst>
                                      </p:cBhvr>
                                      <p:to>
                                        <p:strVal val="visible"/>
                                      </p:to>
                                    </p:set>
                                    <p:animEffect transition="in" filter="dissolve">
                                      <p:cBhvr>
                                        <p:cTn id="31" dur="500"/>
                                        <p:tgtEl>
                                          <p:spTgt spid="5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1174A16F-2C70-E21E-5987-C7BA0656BE78}"/>
              </a:ext>
            </a:extLst>
          </p:cNvPr>
          <p:cNvSpPr>
            <a:spLocks noGrp="1"/>
          </p:cNvSpPr>
          <p:nvPr>
            <p:ph type="subTitle" idx="1"/>
          </p:nvPr>
        </p:nvSpPr>
        <p:spPr/>
        <p:txBody>
          <a:bodyPr/>
          <a:lstStyle/>
          <a:p>
            <a:r>
              <a:rPr lang="fr-FR" b="1" dirty="0">
                <a:latin typeface="Roboto" panose="02000000000000000000" pitchFamily="2" charset="0"/>
                <a:ea typeface="Roboto" panose="02000000000000000000" pitchFamily="2" charset="0"/>
                <a:cs typeface="Roboto" panose="02000000000000000000" pitchFamily="2" charset="0"/>
              </a:rPr>
              <a:t>Pratiques usuelles dans le cas de copropriétés solaires</a:t>
            </a:r>
          </a:p>
        </p:txBody>
      </p:sp>
      <p:sp>
        <p:nvSpPr>
          <p:cNvPr id="5" name="Espace réservé du pied de page 4">
            <a:extLst>
              <a:ext uri="{FF2B5EF4-FFF2-40B4-BE49-F238E27FC236}">
                <a16:creationId xmlns:a16="http://schemas.microsoft.com/office/drawing/2014/main" id="{A1E8937A-A8A5-9BF9-F32F-87F691D16048}"/>
              </a:ext>
            </a:extLst>
          </p:cNvPr>
          <p:cNvSpPr>
            <a:spLocks noGrp="1"/>
          </p:cNvSpPr>
          <p:nvPr>
            <p:ph type="ftr" sz="quarter" idx="11"/>
          </p:nvPr>
        </p:nvSpPr>
        <p:spPr/>
        <p:txBody>
          <a:bodyPr/>
          <a:lstStyle/>
          <a:p>
            <a:r>
              <a:rPr lang="en-US" dirty="0"/>
              <a:t>🟨 denis juillard ingenieur hes sarl </a:t>
            </a:r>
          </a:p>
          <a:p>
            <a:r>
              <a:rPr lang="en-US" dirty="0"/>
              <a:t>     seignette 24, ch 2616 - renan be</a:t>
            </a:r>
          </a:p>
        </p:txBody>
      </p:sp>
      <p:sp>
        <p:nvSpPr>
          <p:cNvPr id="6" name="Espace réservé du numéro de diapositive 5">
            <a:extLst>
              <a:ext uri="{FF2B5EF4-FFF2-40B4-BE49-F238E27FC236}">
                <a16:creationId xmlns:a16="http://schemas.microsoft.com/office/drawing/2014/main" id="{4B4E7AC6-E848-7025-E991-915DDB79F78A}"/>
              </a:ext>
            </a:extLst>
          </p:cNvPr>
          <p:cNvSpPr>
            <a:spLocks noGrp="1"/>
          </p:cNvSpPr>
          <p:nvPr>
            <p:ph type="sldNum" sz="quarter" idx="12"/>
          </p:nvPr>
        </p:nvSpPr>
        <p:spPr/>
        <p:txBody>
          <a:bodyPr/>
          <a:lstStyle/>
          <a:p>
            <a:fld id="{D57F1E4F-1CFF-5643-939E-217C01CDF565}" type="slidenum">
              <a:rPr lang="en-US" smtClean="0"/>
              <a:pPr/>
              <a:t>26</a:t>
            </a:fld>
            <a:endParaRPr lang="en-US"/>
          </a:p>
        </p:txBody>
      </p:sp>
      <p:grpSp>
        <p:nvGrpSpPr>
          <p:cNvPr id="10" name="Groupe 9">
            <a:extLst>
              <a:ext uri="{FF2B5EF4-FFF2-40B4-BE49-F238E27FC236}">
                <a16:creationId xmlns:a16="http://schemas.microsoft.com/office/drawing/2014/main" id="{38B14DF4-6A74-6BC1-8FA5-A23CA278E943}"/>
              </a:ext>
            </a:extLst>
          </p:cNvPr>
          <p:cNvGrpSpPr/>
          <p:nvPr/>
        </p:nvGrpSpPr>
        <p:grpSpPr>
          <a:xfrm rot="120000">
            <a:off x="6618981" y="3696827"/>
            <a:ext cx="65389" cy="45719"/>
            <a:chOff x="9004300" y="2393394"/>
            <a:chExt cx="1254125" cy="876855"/>
          </a:xfrm>
        </p:grpSpPr>
        <p:sp>
          <p:nvSpPr>
            <p:cNvPr id="11" name="Rectangle 10">
              <a:extLst>
                <a:ext uri="{FF2B5EF4-FFF2-40B4-BE49-F238E27FC236}">
                  <a16:creationId xmlns:a16="http://schemas.microsoft.com/office/drawing/2014/main" id="{A7E5C5E7-D729-0739-9990-643C07532D45}"/>
                </a:ext>
              </a:extLst>
            </p:cNvPr>
            <p:cNvSpPr/>
            <p:nvPr/>
          </p:nvSpPr>
          <p:spPr>
            <a:xfrm>
              <a:off x="9004300" y="2532475"/>
              <a:ext cx="1254125" cy="709200"/>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D02A6806-5A03-8289-4345-80FCCA09D0BD}"/>
                </a:ext>
              </a:extLst>
            </p:cNvPr>
            <p:cNvSpPr/>
            <p:nvPr/>
          </p:nvSpPr>
          <p:spPr>
            <a:xfrm>
              <a:off x="9554447" y="2393394"/>
              <a:ext cx="205504" cy="159813"/>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66356222-2FE0-ED8C-77F6-9473B5F98FD7}"/>
                </a:ext>
              </a:extLst>
            </p:cNvPr>
            <p:cNvSpPr/>
            <p:nvPr/>
          </p:nvSpPr>
          <p:spPr>
            <a:xfrm>
              <a:off x="9309100" y="3224530"/>
              <a:ext cx="606424" cy="45719"/>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0" name="ZoneTexte 49">
            <a:extLst>
              <a:ext uri="{FF2B5EF4-FFF2-40B4-BE49-F238E27FC236}">
                <a16:creationId xmlns:a16="http://schemas.microsoft.com/office/drawing/2014/main" id="{D4CB63EF-0835-A419-8616-221CF8CEA33B}"/>
              </a:ext>
            </a:extLst>
          </p:cNvPr>
          <p:cNvSpPr txBox="1"/>
          <p:nvPr/>
        </p:nvSpPr>
        <p:spPr>
          <a:xfrm>
            <a:off x="251881" y="122251"/>
            <a:ext cx="11645479" cy="5432256"/>
          </a:xfrm>
          <a:prstGeom prst="rect">
            <a:avLst/>
          </a:prstGeom>
          <a:noFill/>
        </p:spPr>
        <p:txBody>
          <a:bodyPr wrap="square" rtlCol="0">
            <a:spAutoFit/>
          </a:bodyPr>
          <a:lstStyle/>
          <a:p>
            <a:pPr>
              <a:spcAft>
                <a:spcPts val="600"/>
              </a:spcAft>
            </a:pPr>
            <a:r>
              <a:rPr lang="fr-CH" sz="2800" b="1" dirty="0">
                <a:latin typeface="Roboto" panose="02000000000000000000" pitchFamily="2" charset="0"/>
                <a:ea typeface="Roboto" panose="02000000000000000000" pitchFamily="2" charset="0"/>
                <a:cs typeface="Roboto" panose="02000000000000000000" pitchFamily="2" charset="0"/>
              </a:rPr>
              <a:t>Accord de principe des copropriétaires : comment ça marche ? </a:t>
            </a:r>
          </a:p>
          <a:p>
            <a:pPr>
              <a:spcAft>
                <a:spcPts val="600"/>
              </a:spcAft>
            </a:pPr>
            <a:r>
              <a:rPr lang="fr-CH" sz="2000" dirty="0">
                <a:latin typeface="Roboto" panose="02000000000000000000" pitchFamily="2" charset="0"/>
                <a:ea typeface="Roboto" panose="02000000000000000000" pitchFamily="2" charset="0"/>
                <a:cs typeface="Roboto" panose="02000000000000000000" pitchFamily="2" charset="0"/>
              </a:rPr>
              <a:t>Si le projet est réalisable, il faudra déterminer le nombre de copropriétaires favorables à l’installation des panneaux solaires et combien participeront au projet en tant qu’investisseurs. Voici 2 situations possibles :</a:t>
            </a:r>
          </a:p>
          <a:p>
            <a:pPr marL="457200" indent="-457200">
              <a:buFont typeface="+mj-lt"/>
              <a:buAutoNum type="arabicPeriod"/>
            </a:pPr>
            <a:r>
              <a:rPr lang="fr-CH" sz="2000" b="1" dirty="0">
                <a:latin typeface="Roboto" panose="02000000000000000000" pitchFamily="2" charset="0"/>
                <a:ea typeface="Roboto" panose="02000000000000000000" pitchFamily="2" charset="0"/>
                <a:cs typeface="Roboto" panose="02000000000000000000" pitchFamily="2" charset="0"/>
              </a:rPr>
              <a:t>Accord de tous les copropriétaires</a:t>
            </a:r>
          </a:p>
          <a:p>
            <a:pPr>
              <a:spcAft>
                <a:spcPts val="600"/>
              </a:spcAft>
            </a:pPr>
            <a:r>
              <a:rPr lang="fr-CH" sz="2000" dirty="0">
                <a:latin typeface="Roboto" panose="02000000000000000000" pitchFamily="2" charset="0"/>
                <a:ea typeface="Roboto" panose="02000000000000000000" pitchFamily="2" charset="0"/>
                <a:cs typeface="Roboto" panose="02000000000000000000" pitchFamily="2" charset="0"/>
              </a:rPr>
              <a:t>Il s’agit de la situation la plus simple. Ensemble, vous créez une réserve d’argent pour financer l’installation selon les quoteparts. La quantité d’énergie produite sera distribuée entre les différentes parties en fonction de leur quotepart. Vous pouvez aussi décider de réintégrer le bénéfice de la vente ou des revenus des certificats verts dans la réserve commune et financer d’autres projets ou diminuer les charges.</a:t>
            </a:r>
          </a:p>
          <a:p>
            <a:pPr marL="457200" indent="-457200">
              <a:buFont typeface="+mj-lt"/>
              <a:buAutoNum type="arabicPeriod" startAt="2"/>
            </a:pPr>
            <a:r>
              <a:rPr lang="fr-CH" sz="2000" b="1" dirty="0">
                <a:latin typeface="Roboto" panose="02000000000000000000" pitchFamily="2" charset="0"/>
                <a:ea typeface="Roboto" panose="02000000000000000000" pitchFamily="2" charset="0"/>
                <a:cs typeface="Roboto" panose="02000000000000000000" pitchFamily="2" charset="0"/>
              </a:rPr>
              <a:t>Accord d’une partie des copropriétaires</a:t>
            </a:r>
          </a:p>
          <a:p>
            <a:r>
              <a:rPr lang="fr-CH" sz="2000" dirty="0">
                <a:latin typeface="Roboto" panose="02000000000000000000" pitchFamily="2" charset="0"/>
                <a:ea typeface="Roboto" panose="02000000000000000000" pitchFamily="2" charset="0"/>
                <a:cs typeface="Roboto" panose="02000000000000000000" pitchFamily="2" charset="0"/>
              </a:rPr>
              <a:t>Si seule une partie des copropriétaires est intéressée, il faudra tout de même obtenir l’accord de tous les autres (à la majorité des voix), étant donné que l’installation des panneaux solaires affecte les parties communes. Seuls les copropriétaires prenant part au projet participeront aux frais d’installation des panneaux solaires... et tireront parti des gains espérés.</a:t>
            </a:r>
          </a:p>
          <a:p>
            <a:pPr>
              <a:spcAft>
                <a:spcPts val="1200"/>
              </a:spcAft>
            </a:pPr>
            <a:endParaRPr lang="fr-CH" sz="2400" dirty="0">
              <a:latin typeface="Roboto" panose="02000000000000000000" pitchFamily="2" charset="0"/>
              <a:ea typeface="Roboto" panose="02000000000000000000" pitchFamily="2" charset="0"/>
              <a:cs typeface="Roboto" panose="02000000000000000000" pitchFamily="2" charset="0"/>
            </a:endParaRPr>
          </a:p>
        </p:txBody>
      </p:sp>
      <p:sp>
        <p:nvSpPr>
          <p:cNvPr id="2" name="Espace réservé de la date 3">
            <a:extLst>
              <a:ext uri="{FF2B5EF4-FFF2-40B4-BE49-F238E27FC236}">
                <a16:creationId xmlns:a16="http://schemas.microsoft.com/office/drawing/2014/main" id="{C4F4E87A-04CA-07D8-4A98-40AD3B4EF61E}"/>
              </a:ext>
            </a:extLst>
          </p:cNvPr>
          <p:cNvSpPr>
            <a:spLocks noGrp="1"/>
          </p:cNvSpPr>
          <p:nvPr>
            <p:ph type="dt" sz="half" idx="10"/>
          </p:nvPr>
        </p:nvSpPr>
        <p:spPr>
          <a:xfrm>
            <a:off x="9838592" y="6392007"/>
            <a:ext cx="839739" cy="269448"/>
          </a:xfrm>
        </p:spPr>
        <p:txBody>
          <a:bodyPr/>
          <a:lstStyle/>
          <a:p>
            <a:r>
              <a:rPr lang="fr-CH" dirty="0"/>
              <a:t>11/02/2023</a:t>
            </a:r>
            <a:endParaRPr lang="en-US" dirty="0"/>
          </a:p>
        </p:txBody>
      </p:sp>
    </p:spTree>
    <p:extLst>
      <p:ext uri="{BB962C8B-B14F-4D97-AF65-F5344CB8AC3E}">
        <p14:creationId xmlns:p14="http://schemas.microsoft.com/office/powerpoint/2010/main" val="406471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animEffect transition="in" filter="dissolve">
                                      <p:cBhvr>
                                        <p:cTn id="7" dur="500"/>
                                        <p:tgtEl>
                                          <p:spTgt spid="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0">
                                            <p:txEl>
                                              <p:pRg st="1" end="1"/>
                                            </p:txEl>
                                          </p:spTgt>
                                        </p:tgtEl>
                                        <p:attrNameLst>
                                          <p:attrName>style.visibility</p:attrName>
                                        </p:attrNameLst>
                                      </p:cBhvr>
                                      <p:to>
                                        <p:strVal val="visible"/>
                                      </p:to>
                                    </p:set>
                                    <p:animEffect transition="in" filter="dissolve">
                                      <p:cBhvr>
                                        <p:cTn id="12" dur="500"/>
                                        <p:tgtEl>
                                          <p:spTgt spid="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0">
                                            <p:txEl>
                                              <p:pRg st="2" end="2"/>
                                            </p:txEl>
                                          </p:spTgt>
                                        </p:tgtEl>
                                        <p:attrNameLst>
                                          <p:attrName>style.visibility</p:attrName>
                                        </p:attrNameLst>
                                      </p:cBhvr>
                                      <p:to>
                                        <p:strVal val="visible"/>
                                      </p:to>
                                    </p:set>
                                    <p:animEffect transition="in" filter="dissolve">
                                      <p:cBhvr>
                                        <p:cTn id="17" dur="500"/>
                                        <p:tgtEl>
                                          <p:spTgt spid="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0">
                                            <p:txEl>
                                              <p:pRg st="3" end="3"/>
                                            </p:txEl>
                                          </p:spTgt>
                                        </p:tgtEl>
                                        <p:attrNameLst>
                                          <p:attrName>style.visibility</p:attrName>
                                        </p:attrNameLst>
                                      </p:cBhvr>
                                      <p:to>
                                        <p:strVal val="visible"/>
                                      </p:to>
                                    </p:set>
                                    <p:animEffect transition="in" filter="dissolve">
                                      <p:cBhvr>
                                        <p:cTn id="22" dur="500"/>
                                        <p:tgtEl>
                                          <p:spTgt spid="5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0">
                                            <p:txEl>
                                              <p:pRg st="4" end="4"/>
                                            </p:txEl>
                                          </p:spTgt>
                                        </p:tgtEl>
                                        <p:attrNameLst>
                                          <p:attrName>style.visibility</p:attrName>
                                        </p:attrNameLst>
                                      </p:cBhvr>
                                      <p:to>
                                        <p:strVal val="visible"/>
                                      </p:to>
                                    </p:set>
                                    <p:animEffect transition="in" filter="dissolve">
                                      <p:cBhvr>
                                        <p:cTn id="27" dur="500"/>
                                        <p:tgtEl>
                                          <p:spTgt spid="5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0">
                                            <p:txEl>
                                              <p:pRg st="5" end="5"/>
                                            </p:txEl>
                                          </p:spTgt>
                                        </p:tgtEl>
                                        <p:attrNameLst>
                                          <p:attrName>style.visibility</p:attrName>
                                        </p:attrNameLst>
                                      </p:cBhvr>
                                      <p:to>
                                        <p:strVal val="visible"/>
                                      </p:to>
                                    </p:set>
                                    <p:animEffect transition="in" filter="dissolve">
                                      <p:cBhvr>
                                        <p:cTn id="32" dur="500"/>
                                        <p:tgtEl>
                                          <p:spTgt spid="5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1174A16F-2C70-E21E-5987-C7BA0656BE78}"/>
              </a:ext>
            </a:extLst>
          </p:cNvPr>
          <p:cNvSpPr>
            <a:spLocks noGrp="1"/>
          </p:cNvSpPr>
          <p:nvPr>
            <p:ph type="subTitle" idx="1"/>
          </p:nvPr>
        </p:nvSpPr>
        <p:spPr/>
        <p:txBody>
          <a:bodyPr/>
          <a:lstStyle/>
          <a:p>
            <a:r>
              <a:rPr lang="fr-FR" b="1" dirty="0">
                <a:latin typeface="Roboto" panose="02000000000000000000" pitchFamily="2" charset="0"/>
                <a:ea typeface="Roboto" panose="02000000000000000000" pitchFamily="2" charset="0"/>
                <a:cs typeface="Roboto" panose="02000000000000000000" pitchFamily="2" charset="0"/>
              </a:rPr>
              <a:t>Pratiques usuelles dans le cas de copropriétés solaires</a:t>
            </a:r>
          </a:p>
        </p:txBody>
      </p:sp>
      <p:sp>
        <p:nvSpPr>
          <p:cNvPr id="5" name="Espace réservé du pied de page 4">
            <a:extLst>
              <a:ext uri="{FF2B5EF4-FFF2-40B4-BE49-F238E27FC236}">
                <a16:creationId xmlns:a16="http://schemas.microsoft.com/office/drawing/2014/main" id="{A1E8937A-A8A5-9BF9-F32F-87F691D16048}"/>
              </a:ext>
            </a:extLst>
          </p:cNvPr>
          <p:cNvSpPr>
            <a:spLocks noGrp="1"/>
          </p:cNvSpPr>
          <p:nvPr>
            <p:ph type="ftr" sz="quarter" idx="11"/>
          </p:nvPr>
        </p:nvSpPr>
        <p:spPr/>
        <p:txBody>
          <a:bodyPr/>
          <a:lstStyle/>
          <a:p>
            <a:r>
              <a:rPr lang="en-US" dirty="0"/>
              <a:t>🟨 denis juillard ingenieur hes sarl </a:t>
            </a:r>
          </a:p>
          <a:p>
            <a:r>
              <a:rPr lang="en-US" dirty="0"/>
              <a:t>     seignette 24, ch 2616 - renan be</a:t>
            </a:r>
          </a:p>
        </p:txBody>
      </p:sp>
      <p:sp>
        <p:nvSpPr>
          <p:cNvPr id="6" name="Espace réservé du numéro de diapositive 5">
            <a:extLst>
              <a:ext uri="{FF2B5EF4-FFF2-40B4-BE49-F238E27FC236}">
                <a16:creationId xmlns:a16="http://schemas.microsoft.com/office/drawing/2014/main" id="{4B4E7AC6-E848-7025-E991-915DDB79F78A}"/>
              </a:ext>
            </a:extLst>
          </p:cNvPr>
          <p:cNvSpPr>
            <a:spLocks noGrp="1"/>
          </p:cNvSpPr>
          <p:nvPr>
            <p:ph type="sldNum" sz="quarter" idx="12"/>
          </p:nvPr>
        </p:nvSpPr>
        <p:spPr/>
        <p:txBody>
          <a:bodyPr/>
          <a:lstStyle/>
          <a:p>
            <a:fld id="{D57F1E4F-1CFF-5643-939E-217C01CDF565}" type="slidenum">
              <a:rPr lang="en-US" smtClean="0"/>
              <a:pPr/>
              <a:t>27</a:t>
            </a:fld>
            <a:endParaRPr lang="en-US"/>
          </a:p>
        </p:txBody>
      </p:sp>
      <p:grpSp>
        <p:nvGrpSpPr>
          <p:cNvPr id="10" name="Groupe 9">
            <a:extLst>
              <a:ext uri="{FF2B5EF4-FFF2-40B4-BE49-F238E27FC236}">
                <a16:creationId xmlns:a16="http://schemas.microsoft.com/office/drawing/2014/main" id="{38B14DF4-6A74-6BC1-8FA5-A23CA278E943}"/>
              </a:ext>
            </a:extLst>
          </p:cNvPr>
          <p:cNvGrpSpPr/>
          <p:nvPr/>
        </p:nvGrpSpPr>
        <p:grpSpPr>
          <a:xfrm rot="120000">
            <a:off x="6618981" y="3696827"/>
            <a:ext cx="65389" cy="45719"/>
            <a:chOff x="9004300" y="2393394"/>
            <a:chExt cx="1254125" cy="876855"/>
          </a:xfrm>
        </p:grpSpPr>
        <p:sp>
          <p:nvSpPr>
            <p:cNvPr id="11" name="Rectangle 10">
              <a:extLst>
                <a:ext uri="{FF2B5EF4-FFF2-40B4-BE49-F238E27FC236}">
                  <a16:creationId xmlns:a16="http://schemas.microsoft.com/office/drawing/2014/main" id="{A7E5C5E7-D729-0739-9990-643C07532D45}"/>
                </a:ext>
              </a:extLst>
            </p:cNvPr>
            <p:cNvSpPr/>
            <p:nvPr/>
          </p:nvSpPr>
          <p:spPr>
            <a:xfrm>
              <a:off x="9004300" y="2532475"/>
              <a:ext cx="1254125" cy="709200"/>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D02A6806-5A03-8289-4345-80FCCA09D0BD}"/>
                </a:ext>
              </a:extLst>
            </p:cNvPr>
            <p:cNvSpPr/>
            <p:nvPr/>
          </p:nvSpPr>
          <p:spPr>
            <a:xfrm>
              <a:off x="9554447" y="2393394"/>
              <a:ext cx="205504" cy="159813"/>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66356222-2FE0-ED8C-77F6-9473B5F98FD7}"/>
                </a:ext>
              </a:extLst>
            </p:cNvPr>
            <p:cNvSpPr/>
            <p:nvPr/>
          </p:nvSpPr>
          <p:spPr>
            <a:xfrm>
              <a:off x="9309100" y="3224530"/>
              <a:ext cx="606424" cy="45719"/>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0" name="ZoneTexte 49">
            <a:extLst>
              <a:ext uri="{FF2B5EF4-FFF2-40B4-BE49-F238E27FC236}">
                <a16:creationId xmlns:a16="http://schemas.microsoft.com/office/drawing/2014/main" id="{D4CB63EF-0835-A419-8616-221CF8CEA33B}"/>
              </a:ext>
            </a:extLst>
          </p:cNvPr>
          <p:cNvSpPr txBox="1"/>
          <p:nvPr/>
        </p:nvSpPr>
        <p:spPr>
          <a:xfrm>
            <a:off x="251881" y="122251"/>
            <a:ext cx="11645479" cy="4816703"/>
          </a:xfrm>
          <a:prstGeom prst="rect">
            <a:avLst/>
          </a:prstGeom>
          <a:noFill/>
        </p:spPr>
        <p:txBody>
          <a:bodyPr wrap="square" rtlCol="0">
            <a:spAutoFit/>
          </a:bodyPr>
          <a:lstStyle/>
          <a:p>
            <a:pPr>
              <a:spcAft>
                <a:spcPts val="600"/>
              </a:spcAft>
            </a:pPr>
            <a:r>
              <a:rPr lang="fr-CH" sz="2800" b="1" dirty="0">
                <a:latin typeface="Roboto" panose="02000000000000000000" pitchFamily="2" charset="0"/>
                <a:ea typeface="Roboto" panose="02000000000000000000" pitchFamily="2" charset="0"/>
                <a:cs typeface="Roboto" panose="02000000000000000000" pitchFamily="2" charset="0"/>
              </a:rPr>
              <a:t>Vote des travaux en AG de copropriété : comment ça marche ? </a:t>
            </a:r>
          </a:p>
          <a:p>
            <a:pPr marL="342900" indent="-342900">
              <a:spcAft>
                <a:spcPts val="1200"/>
              </a:spcAft>
              <a:buFont typeface="+mj-lt"/>
              <a:buAutoNum type="arabicPeriod"/>
            </a:pPr>
            <a:r>
              <a:rPr lang="fr-CH" dirty="0">
                <a:latin typeface="Roboto" panose="02000000000000000000" pitchFamily="2" charset="0"/>
                <a:ea typeface="Roboto" panose="02000000000000000000" pitchFamily="2" charset="0"/>
                <a:cs typeface="Roboto" panose="02000000000000000000" pitchFamily="2" charset="0"/>
              </a:rPr>
              <a:t>Etape incontournable avant d’engager un projet d’installation solaire en copropriété : faire voter les travaux. En effet, la question doit être soulevée auprès des copropriétaires, dont l’accord est impératif. Tous les documents nécessaires à la prise de décision sont à annexer à l’ordre du jour, lors de la convocation à l’assemblée générale. Ou alors, convoquer une assemblée extraordinaire.</a:t>
            </a:r>
            <a:endParaRPr lang="fr-CH" sz="2400" dirty="0">
              <a:latin typeface="Roboto" panose="02000000000000000000" pitchFamily="2" charset="0"/>
              <a:ea typeface="Roboto" panose="02000000000000000000" pitchFamily="2" charset="0"/>
              <a:cs typeface="Roboto" panose="02000000000000000000" pitchFamily="2" charset="0"/>
            </a:endParaRPr>
          </a:p>
          <a:p>
            <a:pPr marL="342900" indent="-342900">
              <a:spcAft>
                <a:spcPts val="1200"/>
              </a:spcAft>
              <a:buFont typeface="+mj-lt"/>
              <a:buAutoNum type="arabicPeriod"/>
            </a:pPr>
            <a:r>
              <a:rPr lang="fr-CH" dirty="0">
                <a:latin typeface="Roboto" panose="02000000000000000000" pitchFamily="2" charset="0"/>
                <a:ea typeface="Roboto" panose="02000000000000000000" pitchFamily="2" charset="0"/>
                <a:cs typeface="Roboto" panose="02000000000000000000" pitchFamily="2" charset="0"/>
              </a:rPr>
              <a:t>Pour réaliser ces travaux, un vote à la double majorité est indispensable. Il s’agit de la majorité des voix des copropriétaires présents, représentés et absents, mais aussi des </a:t>
            </a:r>
            <a:r>
              <a:rPr lang="fr-CH" dirty="0" err="1">
                <a:latin typeface="Roboto" panose="02000000000000000000" pitchFamily="2" charset="0"/>
                <a:ea typeface="Roboto" panose="02000000000000000000" pitchFamily="2" charset="0"/>
                <a:cs typeface="Roboto" panose="02000000000000000000" pitchFamily="2" charset="0"/>
              </a:rPr>
              <a:t>quote-parts</a:t>
            </a:r>
            <a:r>
              <a:rPr lang="fr-CH" dirty="0">
                <a:latin typeface="Roboto" panose="02000000000000000000" pitchFamily="2" charset="0"/>
                <a:ea typeface="Roboto" panose="02000000000000000000" pitchFamily="2" charset="0"/>
                <a:cs typeface="Roboto" panose="02000000000000000000" pitchFamily="2" charset="0"/>
              </a:rPr>
              <a:t>. En outre, si le financement du projet nécessite un emprunt bancaire au nom du syndicat des copropriétaires, ce prêt doit être validé par un vote à l’unanimité. Pas conseillé.</a:t>
            </a:r>
          </a:p>
          <a:p>
            <a:pPr marL="342900" indent="-342900">
              <a:spcAft>
                <a:spcPts val="1200"/>
              </a:spcAft>
              <a:buFont typeface="+mj-lt"/>
              <a:buAutoNum type="arabicPeriod"/>
            </a:pPr>
            <a:r>
              <a:rPr lang="fr-CH" dirty="0">
                <a:latin typeface="Roboto" panose="02000000000000000000" pitchFamily="2" charset="0"/>
                <a:ea typeface="Roboto" panose="02000000000000000000" pitchFamily="2" charset="0"/>
                <a:cs typeface="Roboto" panose="02000000000000000000" pitchFamily="2" charset="0"/>
              </a:rPr>
              <a:t>Si les travaux sont adoptés, ils sont financés par chaque copropriétaire à hauteur de sa quote-part.</a:t>
            </a:r>
          </a:p>
          <a:p>
            <a:pPr marL="342900" indent="-342900">
              <a:spcAft>
                <a:spcPts val="1200"/>
              </a:spcAft>
              <a:buFont typeface="+mj-lt"/>
              <a:buAutoNum type="arabicPeriod"/>
            </a:pPr>
            <a:r>
              <a:rPr lang="fr-CH" dirty="0">
                <a:latin typeface="Roboto" panose="02000000000000000000" pitchFamily="2" charset="0"/>
                <a:ea typeface="Roboto" panose="02000000000000000000" pitchFamily="2" charset="0"/>
                <a:cs typeface="Roboto" panose="02000000000000000000" pitchFamily="2" charset="0"/>
              </a:rPr>
              <a:t>En cas de refus d’un copropriétaire, sa quote-part peut être payée au prorata par les autres copropriétaires. Cela complique les choses, puisque dès lors, les quoteparts bâtiment et installations solaires diffèrent. Acte notarié devient plus prudent, notamment en prévision de futures ventes/reventes d’appartements.</a:t>
            </a:r>
          </a:p>
          <a:p>
            <a:pPr marL="342900" indent="-342900">
              <a:spcAft>
                <a:spcPts val="1200"/>
              </a:spcAft>
              <a:buFont typeface="+mj-lt"/>
              <a:buAutoNum type="arabicPeriod"/>
            </a:pPr>
            <a:r>
              <a:rPr lang="fr-CH" dirty="0">
                <a:latin typeface="Roboto" panose="02000000000000000000" pitchFamily="2" charset="0"/>
                <a:ea typeface="Roboto" panose="02000000000000000000" pitchFamily="2" charset="0"/>
                <a:cs typeface="Roboto" panose="02000000000000000000" pitchFamily="2" charset="0"/>
              </a:rPr>
              <a:t>D’autres financements possibles avec l’aval de tous les copropriétaires.</a:t>
            </a:r>
          </a:p>
        </p:txBody>
      </p:sp>
      <p:sp>
        <p:nvSpPr>
          <p:cNvPr id="2" name="Espace réservé de la date 3">
            <a:extLst>
              <a:ext uri="{FF2B5EF4-FFF2-40B4-BE49-F238E27FC236}">
                <a16:creationId xmlns:a16="http://schemas.microsoft.com/office/drawing/2014/main" id="{C4F4E87A-04CA-07D8-4A98-40AD3B4EF61E}"/>
              </a:ext>
            </a:extLst>
          </p:cNvPr>
          <p:cNvSpPr>
            <a:spLocks noGrp="1"/>
          </p:cNvSpPr>
          <p:nvPr>
            <p:ph type="dt" sz="half" idx="10"/>
          </p:nvPr>
        </p:nvSpPr>
        <p:spPr>
          <a:xfrm>
            <a:off x="9838592" y="6392007"/>
            <a:ext cx="839739" cy="269448"/>
          </a:xfrm>
        </p:spPr>
        <p:txBody>
          <a:bodyPr/>
          <a:lstStyle/>
          <a:p>
            <a:r>
              <a:rPr lang="fr-CH" dirty="0"/>
              <a:t>11/02/2023</a:t>
            </a:r>
            <a:endParaRPr lang="en-US" dirty="0"/>
          </a:p>
        </p:txBody>
      </p:sp>
    </p:spTree>
    <p:extLst>
      <p:ext uri="{BB962C8B-B14F-4D97-AF65-F5344CB8AC3E}">
        <p14:creationId xmlns:p14="http://schemas.microsoft.com/office/powerpoint/2010/main" val="370912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animEffect transition="in" filter="dissolve">
                                      <p:cBhvr>
                                        <p:cTn id="7" dur="500"/>
                                        <p:tgtEl>
                                          <p:spTgt spid="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0">
                                            <p:txEl>
                                              <p:pRg st="1" end="1"/>
                                            </p:txEl>
                                          </p:spTgt>
                                        </p:tgtEl>
                                        <p:attrNameLst>
                                          <p:attrName>style.visibility</p:attrName>
                                        </p:attrNameLst>
                                      </p:cBhvr>
                                      <p:to>
                                        <p:strVal val="visible"/>
                                      </p:to>
                                    </p:set>
                                    <p:animEffect transition="in" filter="dissolve">
                                      <p:cBhvr>
                                        <p:cTn id="12" dur="500"/>
                                        <p:tgtEl>
                                          <p:spTgt spid="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0">
                                            <p:txEl>
                                              <p:pRg st="2" end="2"/>
                                            </p:txEl>
                                          </p:spTgt>
                                        </p:tgtEl>
                                        <p:attrNameLst>
                                          <p:attrName>style.visibility</p:attrName>
                                        </p:attrNameLst>
                                      </p:cBhvr>
                                      <p:to>
                                        <p:strVal val="visible"/>
                                      </p:to>
                                    </p:set>
                                    <p:animEffect transition="in" filter="dissolve">
                                      <p:cBhvr>
                                        <p:cTn id="17" dur="500"/>
                                        <p:tgtEl>
                                          <p:spTgt spid="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0">
                                            <p:txEl>
                                              <p:pRg st="3" end="3"/>
                                            </p:txEl>
                                          </p:spTgt>
                                        </p:tgtEl>
                                        <p:attrNameLst>
                                          <p:attrName>style.visibility</p:attrName>
                                        </p:attrNameLst>
                                      </p:cBhvr>
                                      <p:to>
                                        <p:strVal val="visible"/>
                                      </p:to>
                                    </p:set>
                                    <p:animEffect transition="in" filter="dissolve">
                                      <p:cBhvr>
                                        <p:cTn id="22" dur="500"/>
                                        <p:tgtEl>
                                          <p:spTgt spid="5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0">
                                            <p:txEl>
                                              <p:pRg st="4" end="4"/>
                                            </p:txEl>
                                          </p:spTgt>
                                        </p:tgtEl>
                                        <p:attrNameLst>
                                          <p:attrName>style.visibility</p:attrName>
                                        </p:attrNameLst>
                                      </p:cBhvr>
                                      <p:to>
                                        <p:strVal val="visible"/>
                                      </p:to>
                                    </p:set>
                                    <p:animEffect transition="in" filter="dissolve">
                                      <p:cBhvr>
                                        <p:cTn id="27" dur="500"/>
                                        <p:tgtEl>
                                          <p:spTgt spid="5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0">
                                            <p:txEl>
                                              <p:pRg st="5" end="5"/>
                                            </p:txEl>
                                          </p:spTgt>
                                        </p:tgtEl>
                                        <p:attrNameLst>
                                          <p:attrName>style.visibility</p:attrName>
                                        </p:attrNameLst>
                                      </p:cBhvr>
                                      <p:to>
                                        <p:strVal val="visible"/>
                                      </p:to>
                                    </p:set>
                                    <p:animEffect transition="in" filter="dissolve">
                                      <p:cBhvr>
                                        <p:cTn id="32" dur="500"/>
                                        <p:tgtEl>
                                          <p:spTgt spid="5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1174A16F-2C70-E21E-5987-C7BA0656BE78}"/>
              </a:ext>
            </a:extLst>
          </p:cNvPr>
          <p:cNvSpPr>
            <a:spLocks noGrp="1"/>
          </p:cNvSpPr>
          <p:nvPr>
            <p:ph type="subTitle" idx="1"/>
          </p:nvPr>
        </p:nvSpPr>
        <p:spPr/>
        <p:txBody>
          <a:bodyPr/>
          <a:lstStyle/>
          <a:p>
            <a:r>
              <a:rPr lang="fr-FR" b="1" dirty="0">
                <a:latin typeface="Roboto" panose="02000000000000000000" pitchFamily="2" charset="0"/>
                <a:ea typeface="Roboto" panose="02000000000000000000" pitchFamily="2" charset="0"/>
                <a:cs typeface="Roboto" panose="02000000000000000000" pitchFamily="2" charset="0"/>
              </a:rPr>
              <a:t>Compteurs bidirectionnels et gestion des flux d’électricité</a:t>
            </a:r>
          </a:p>
        </p:txBody>
      </p:sp>
      <p:sp>
        <p:nvSpPr>
          <p:cNvPr id="5" name="Espace réservé du pied de page 4">
            <a:extLst>
              <a:ext uri="{FF2B5EF4-FFF2-40B4-BE49-F238E27FC236}">
                <a16:creationId xmlns:a16="http://schemas.microsoft.com/office/drawing/2014/main" id="{A1E8937A-A8A5-9BF9-F32F-87F691D16048}"/>
              </a:ext>
            </a:extLst>
          </p:cNvPr>
          <p:cNvSpPr>
            <a:spLocks noGrp="1"/>
          </p:cNvSpPr>
          <p:nvPr>
            <p:ph type="ftr" sz="quarter" idx="11"/>
          </p:nvPr>
        </p:nvSpPr>
        <p:spPr/>
        <p:txBody>
          <a:bodyPr/>
          <a:lstStyle/>
          <a:p>
            <a:r>
              <a:rPr lang="en-US"/>
              <a:t>🟨 denis juillard ingenieur hes sarl </a:t>
            </a:r>
          </a:p>
          <a:p>
            <a:r>
              <a:rPr lang="en-US"/>
              <a:t>     seignette 24, ch 2616 - renan be</a:t>
            </a:r>
          </a:p>
        </p:txBody>
      </p:sp>
      <p:sp>
        <p:nvSpPr>
          <p:cNvPr id="6" name="Espace réservé du numéro de diapositive 5">
            <a:extLst>
              <a:ext uri="{FF2B5EF4-FFF2-40B4-BE49-F238E27FC236}">
                <a16:creationId xmlns:a16="http://schemas.microsoft.com/office/drawing/2014/main" id="{4B4E7AC6-E848-7025-E991-915DDB79F78A}"/>
              </a:ext>
            </a:extLst>
          </p:cNvPr>
          <p:cNvSpPr>
            <a:spLocks noGrp="1"/>
          </p:cNvSpPr>
          <p:nvPr>
            <p:ph type="sldNum" sz="quarter" idx="12"/>
          </p:nvPr>
        </p:nvSpPr>
        <p:spPr/>
        <p:txBody>
          <a:bodyPr/>
          <a:lstStyle/>
          <a:p>
            <a:fld id="{D57F1E4F-1CFF-5643-939E-217C01CDF565}" type="slidenum">
              <a:rPr lang="en-US" smtClean="0"/>
              <a:pPr/>
              <a:t>28</a:t>
            </a:fld>
            <a:endParaRPr lang="en-US"/>
          </a:p>
        </p:txBody>
      </p:sp>
      <p:sp>
        <p:nvSpPr>
          <p:cNvPr id="11" name="Espace réservé de la date 3">
            <a:extLst>
              <a:ext uri="{FF2B5EF4-FFF2-40B4-BE49-F238E27FC236}">
                <a16:creationId xmlns:a16="http://schemas.microsoft.com/office/drawing/2014/main" id="{CFCFE5C6-717D-A992-600C-0951B9026CBE}"/>
              </a:ext>
            </a:extLst>
          </p:cNvPr>
          <p:cNvSpPr>
            <a:spLocks noGrp="1"/>
          </p:cNvSpPr>
          <p:nvPr>
            <p:ph type="dt" sz="half" idx="10"/>
          </p:nvPr>
        </p:nvSpPr>
        <p:spPr>
          <a:xfrm>
            <a:off x="9838592" y="6392007"/>
            <a:ext cx="839739" cy="269448"/>
          </a:xfrm>
        </p:spPr>
        <p:txBody>
          <a:bodyPr/>
          <a:lstStyle/>
          <a:p>
            <a:r>
              <a:rPr lang="fr-CH" dirty="0"/>
              <a:t>11/02/2023</a:t>
            </a:r>
            <a:endParaRPr lang="en-US" dirty="0"/>
          </a:p>
        </p:txBody>
      </p:sp>
      <p:sp>
        <p:nvSpPr>
          <p:cNvPr id="4" name="ZoneTexte 3">
            <a:extLst>
              <a:ext uri="{FF2B5EF4-FFF2-40B4-BE49-F238E27FC236}">
                <a16:creationId xmlns:a16="http://schemas.microsoft.com/office/drawing/2014/main" id="{3C9DE5D2-BA1D-F465-4210-F9C61DF29B0E}"/>
              </a:ext>
            </a:extLst>
          </p:cNvPr>
          <p:cNvSpPr txBox="1"/>
          <p:nvPr/>
        </p:nvSpPr>
        <p:spPr>
          <a:xfrm>
            <a:off x="251881" y="122251"/>
            <a:ext cx="11645479" cy="5339923"/>
          </a:xfrm>
          <a:prstGeom prst="rect">
            <a:avLst/>
          </a:prstGeom>
          <a:noFill/>
        </p:spPr>
        <p:txBody>
          <a:bodyPr wrap="square" rtlCol="0">
            <a:spAutoFit/>
          </a:bodyPr>
          <a:lstStyle/>
          <a:p>
            <a:pPr>
              <a:spcAft>
                <a:spcPts val="600"/>
              </a:spcAft>
            </a:pPr>
            <a:r>
              <a:rPr lang="fr-CH" sz="2800" b="1" dirty="0">
                <a:latin typeface="Roboto" panose="02000000000000000000" pitchFamily="2" charset="0"/>
                <a:ea typeface="Roboto" panose="02000000000000000000" pitchFamily="2" charset="0"/>
                <a:cs typeface="Roboto" panose="02000000000000000000" pitchFamily="2" charset="0"/>
              </a:rPr>
              <a:t>Comment gérer et répartir les gains de l’électricité autoproduite ? </a:t>
            </a:r>
          </a:p>
          <a:p>
            <a:pPr marL="342900" indent="-342900">
              <a:spcAft>
                <a:spcPts val="1200"/>
              </a:spcAft>
              <a:buFont typeface="+mj-lt"/>
              <a:buAutoNum type="arabicPeriod"/>
            </a:pPr>
            <a:r>
              <a:rPr lang="fr-CH" b="1" dirty="0">
                <a:latin typeface="Roboto" panose="02000000000000000000" pitchFamily="2" charset="0"/>
                <a:ea typeface="Roboto" panose="02000000000000000000" pitchFamily="2" charset="0"/>
                <a:cs typeface="Roboto" panose="02000000000000000000" pitchFamily="2" charset="0"/>
              </a:rPr>
              <a:t>Installer un compteur unique bidirectionnel.</a:t>
            </a:r>
            <a:br>
              <a:rPr lang="fr-CH" b="1" dirty="0">
                <a:latin typeface="Roboto" panose="02000000000000000000" pitchFamily="2" charset="0"/>
                <a:ea typeface="Roboto" panose="02000000000000000000" pitchFamily="2" charset="0"/>
                <a:cs typeface="Roboto" panose="02000000000000000000" pitchFamily="2" charset="0"/>
              </a:rPr>
            </a:br>
            <a:r>
              <a:rPr lang="fr-CH" dirty="0">
                <a:latin typeface="Roboto" panose="02000000000000000000" pitchFamily="2" charset="0"/>
                <a:ea typeface="Roboto" panose="02000000000000000000" pitchFamily="2" charset="0"/>
                <a:cs typeface="Roboto" panose="02000000000000000000" pitchFamily="2" charset="0"/>
              </a:rPr>
              <a:t>Difficile car chaque copropriétaire a actuellement son propre compteur ainsi que les communs = 11 taxes de base. Si cette variante est retenue, il faut néanmoins une gestion de l’électricité vendue pour paiement à chaque copropriétaire de son dû. De même, il n’est pas possible d’utiliser directement l’électricité autoproduite.</a:t>
            </a:r>
          </a:p>
          <a:p>
            <a:pPr marL="342900" indent="-342900">
              <a:spcAft>
                <a:spcPts val="1200"/>
              </a:spcAft>
              <a:buFont typeface="+mj-lt"/>
              <a:buAutoNum type="arabicPeriod"/>
            </a:pPr>
            <a:r>
              <a:rPr lang="fr-CH" b="1" dirty="0">
                <a:latin typeface="Roboto" panose="02000000000000000000" pitchFamily="2" charset="0"/>
                <a:ea typeface="Roboto" panose="02000000000000000000" pitchFamily="2" charset="0"/>
                <a:cs typeface="Roboto" panose="02000000000000000000" pitchFamily="2" charset="0"/>
              </a:rPr>
              <a:t>Remplacer tous les compteurs actuels par 11 compteurs bidirectionnels</a:t>
            </a:r>
            <a:br>
              <a:rPr lang="fr-CH" sz="2400" dirty="0">
                <a:latin typeface="Roboto" panose="02000000000000000000" pitchFamily="2" charset="0"/>
                <a:ea typeface="Roboto" panose="02000000000000000000" pitchFamily="2" charset="0"/>
                <a:cs typeface="Roboto" panose="02000000000000000000" pitchFamily="2" charset="0"/>
              </a:rPr>
            </a:br>
            <a:r>
              <a:rPr lang="fr-CH" dirty="0">
                <a:latin typeface="Roboto" panose="02000000000000000000" pitchFamily="2" charset="0"/>
                <a:ea typeface="Roboto" panose="02000000000000000000" pitchFamily="2" charset="0"/>
                <a:cs typeface="Roboto" panose="02000000000000000000" pitchFamily="2" charset="0"/>
              </a:rPr>
              <a:t>Dans ce cas, la répartition </a:t>
            </a:r>
            <a:r>
              <a:rPr lang="fr-CH" i="1" dirty="0">
                <a:latin typeface="Roboto" panose="02000000000000000000" pitchFamily="2" charset="0"/>
                <a:ea typeface="Roboto" panose="02000000000000000000" pitchFamily="2" charset="0"/>
                <a:cs typeface="Roboto" panose="02000000000000000000" pitchFamily="2" charset="0"/>
              </a:rPr>
              <a:t>équitable</a:t>
            </a:r>
            <a:r>
              <a:rPr lang="fr-CH" dirty="0">
                <a:latin typeface="Roboto" panose="02000000000000000000" pitchFamily="2" charset="0"/>
                <a:ea typeface="Roboto" panose="02000000000000000000" pitchFamily="2" charset="0"/>
                <a:cs typeface="Roboto" panose="02000000000000000000" pitchFamily="2" charset="0"/>
              </a:rPr>
              <a:t> des kWh autoproduits et autoconsommés devient un cauchemar administratif, car il faut pouvoir différencier les quoteparts de chaque kWh autoconsommé ou vendu.</a:t>
            </a:r>
          </a:p>
          <a:p>
            <a:pPr marL="342900" indent="-342900">
              <a:spcAft>
                <a:spcPts val="1200"/>
              </a:spcAft>
              <a:buFont typeface="+mj-lt"/>
              <a:buAutoNum type="arabicPeriod"/>
            </a:pPr>
            <a:r>
              <a:rPr lang="fr-CH" b="1" dirty="0">
                <a:latin typeface="Roboto" panose="02000000000000000000" pitchFamily="2" charset="0"/>
                <a:ea typeface="Roboto" panose="02000000000000000000" pitchFamily="2" charset="0"/>
                <a:cs typeface="Roboto" panose="02000000000000000000" pitchFamily="2" charset="0"/>
              </a:rPr>
              <a:t>Faire appel à un gestionnaire accrédité auprès de Genedis</a:t>
            </a:r>
            <a:br>
              <a:rPr lang="fr-CH" b="1" dirty="0">
                <a:latin typeface="Roboto" panose="02000000000000000000" pitchFamily="2" charset="0"/>
                <a:ea typeface="Roboto" panose="02000000000000000000" pitchFamily="2" charset="0"/>
                <a:cs typeface="Roboto" panose="02000000000000000000" pitchFamily="2" charset="0"/>
              </a:rPr>
            </a:br>
            <a:r>
              <a:rPr lang="fr-CH" dirty="0">
                <a:latin typeface="Roboto" panose="02000000000000000000" pitchFamily="2" charset="0"/>
                <a:ea typeface="Roboto" panose="02000000000000000000" pitchFamily="2" charset="0"/>
                <a:cs typeface="Roboto" panose="02000000000000000000" pitchFamily="2" charset="0"/>
              </a:rPr>
              <a:t>Climkit est spécialisé dans ce domaine et utilise ses propres compteurs permettant de gérer tous les flux électriques (autoproduction, autoconsommation, achat, vente, Horizon, batterie, boiler, chauffage, bornes électriques...). Climkit facilite la gestion de votre immeuble grâce à des outils de comptage, de facturation, de visualisation et d'optimisation. </a:t>
            </a:r>
            <a:r>
              <a:rPr lang="fr-CH" dirty="0">
                <a:solidFill>
                  <a:srgbClr val="0070C0"/>
                </a:solidFill>
                <a:latin typeface="Roboto" panose="02000000000000000000" pitchFamily="2" charset="0"/>
                <a:ea typeface="Roboto" panose="02000000000000000000" pitchFamily="2" charset="0"/>
                <a:cs typeface="Roboto" panose="02000000000000000000" pitchFamily="2" charset="0"/>
                <a:hlinkClick r:id="rId2">
                  <a:extLst>
                    <a:ext uri="{A12FA001-AC4F-418D-AE19-62706E023703}">
                      <ahyp:hlinkClr xmlns:ahyp="http://schemas.microsoft.com/office/drawing/2018/hyperlinkcolor" val="tx"/>
                    </a:ext>
                  </a:extLst>
                </a:hlinkClick>
              </a:rPr>
              <a:t>https://www.climkit.io</a:t>
            </a:r>
            <a:br>
              <a:rPr lang="fr-CH" dirty="0">
                <a:latin typeface="Roboto" panose="02000000000000000000" pitchFamily="2" charset="0"/>
                <a:ea typeface="Roboto" panose="02000000000000000000" pitchFamily="2" charset="0"/>
                <a:cs typeface="Roboto" panose="02000000000000000000" pitchFamily="2" charset="0"/>
              </a:rPr>
            </a:br>
            <a:r>
              <a:rPr lang="fr-CH" dirty="0">
                <a:latin typeface="Roboto" panose="02000000000000000000" pitchFamily="2" charset="0"/>
                <a:ea typeface="Roboto" panose="02000000000000000000" pitchFamily="2" charset="0"/>
                <a:cs typeface="Roboto" panose="02000000000000000000" pitchFamily="2" charset="0"/>
              </a:rPr>
              <a:t>Climkit facture ou rembourse chaque copropriétaire avec des documents détaillés pour chaque poste en fonction de sa propre consommation. C’est bien Genedis qui achète et vend le courant électrique, mais c’est Climkit qui s’occupe de la partie administrative et facturation sur la base de toutes les informations.</a:t>
            </a:r>
          </a:p>
        </p:txBody>
      </p:sp>
    </p:spTree>
    <p:extLst>
      <p:ext uri="{BB962C8B-B14F-4D97-AF65-F5344CB8AC3E}">
        <p14:creationId xmlns:p14="http://schemas.microsoft.com/office/powerpoint/2010/main" val="100066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2F5353-C570-9EF9-45A4-C314B59886D6}"/>
              </a:ext>
            </a:extLst>
          </p:cNvPr>
          <p:cNvSpPr>
            <a:spLocks noGrp="1"/>
          </p:cNvSpPr>
          <p:nvPr>
            <p:ph type="title"/>
          </p:nvPr>
        </p:nvSpPr>
        <p:spPr/>
        <p:txBody>
          <a:bodyPr/>
          <a:lstStyle/>
          <a:p>
            <a:r>
              <a:rPr lang="fr-FR" dirty="0">
                <a:latin typeface="Roboto" panose="02000000000000000000" pitchFamily="2" charset="0"/>
                <a:ea typeface="Roboto" panose="02000000000000000000" pitchFamily="2" charset="0"/>
                <a:cs typeface="Roboto" panose="02000000000000000000" pitchFamily="2" charset="0"/>
              </a:rPr>
              <a:t>Projet solaire photovoltaïque @ Le Viognier</a:t>
            </a:r>
          </a:p>
        </p:txBody>
      </p:sp>
      <p:sp>
        <p:nvSpPr>
          <p:cNvPr id="4" name="Espace réservé du pied de page 3">
            <a:extLst>
              <a:ext uri="{FF2B5EF4-FFF2-40B4-BE49-F238E27FC236}">
                <a16:creationId xmlns:a16="http://schemas.microsoft.com/office/drawing/2014/main" id="{F4BFB05A-A719-8EE5-36A0-9B4E831518AA}"/>
              </a:ext>
            </a:extLst>
          </p:cNvPr>
          <p:cNvSpPr>
            <a:spLocks noGrp="1"/>
          </p:cNvSpPr>
          <p:nvPr>
            <p:ph type="ftr" sz="quarter" idx="11"/>
          </p:nvPr>
        </p:nvSpPr>
        <p:spPr/>
        <p:txBody>
          <a:bodyPr/>
          <a:lstStyle/>
          <a:p>
            <a:r>
              <a:rPr lang="en-US"/>
              <a:t>🟨 denis juillard ingenieur hes sarl </a:t>
            </a:r>
          </a:p>
          <a:p>
            <a:r>
              <a:rPr lang="en-US"/>
              <a:t>     seignette 24, ch 2616 - renan be</a:t>
            </a:r>
          </a:p>
        </p:txBody>
      </p:sp>
      <p:sp>
        <p:nvSpPr>
          <p:cNvPr id="5" name="Espace réservé du numéro de diapositive 4">
            <a:extLst>
              <a:ext uri="{FF2B5EF4-FFF2-40B4-BE49-F238E27FC236}">
                <a16:creationId xmlns:a16="http://schemas.microsoft.com/office/drawing/2014/main" id="{379ABA3C-4131-5C26-0822-020A5F3B7603}"/>
              </a:ext>
            </a:extLst>
          </p:cNvPr>
          <p:cNvSpPr>
            <a:spLocks noGrp="1"/>
          </p:cNvSpPr>
          <p:nvPr>
            <p:ph type="sldNum" sz="quarter" idx="12"/>
          </p:nvPr>
        </p:nvSpPr>
        <p:spPr/>
        <p:txBody>
          <a:bodyPr/>
          <a:lstStyle/>
          <a:p>
            <a:fld id="{D57F1E4F-1CFF-5643-939E-217C01CDF565}" type="slidenum">
              <a:rPr lang="en-US" smtClean="0"/>
              <a:pPr/>
              <a:t>2</a:t>
            </a:fld>
            <a:endParaRPr lang="en-US"/>
          </a:p>
        </p:txBody>
      </p:sp>
      <p:sp>
        <p:nvSpPr>
          <p:cNvPr id="6" name="ZoneTexte 5">
            <a:extLst>
              <a:ext uri="{FF2B5EF4-FFF2-40B4-BE49-F238E27FC236}">
                <a16:creationId xmlns:a16="http://schemas.microsoft.com/office/drawing/2014/main" id="{EA9128A1-1F94-FB2C-CB48-90BA9520D0B0}"/>
              </a:ext>
            </a:extLst>
          </p:cNvPr>
          <p:cNvSpPr txBox="1"/>
          <p:nvPr/>
        </p:nvSpPr>
        <p:spPr>
          <a:xfrm>
            <a:off x="479005" y="1475150"/>
            <a:ext cx="11078308" cy="5078313"/>
          </a:xfrm>
          <a:prstGeom prst="rect">
            <a:avLst/>
          </a:prstGeom>
          <a:noFill/>
        </p:spPr>
        <p:txBody>
          <a:bodyPr wrap="square" rtlCol="0">
            <a:spAutoFit/>
          </a:bodyPr>
          <a:lstStyle/>
          <a:p>
            <a:r>
              <a:rPr lang="fr-FR" dirty="0">
                <a:latin typeface="Roboto" panose="02000000000000000000" pitchFamily="2" charset="0"/>
                <a:ea typeface="Roboto" panose="02000000000000000000" pitchFamily="2" charset="0"/>
                <a:cs typeface="Roboto" panose="02000000000000000000" pitchFamily="2" charset="0"/>
              </a:rPr>
              <a:t>THEMES ABORDES</a:t>
            </a:r>
          </a:p>
          <a:p>
            <a:r>
              <a:rPr lang="fr-FR" dirty="0">
                <a:latin typeface="Roboto" panose="02000000000000000000" pitchFamily="2" charset="0"/>
                <a:ea typeface="Roboto" panose="02000000000000000000" pitchFamily="2" charset="0"/>
                <a:cs typeface="Roboto" panose="02000000000000000000" pitchFamily="2" charset="0"/>
              </a:rPr>
              <a:t>	1 Planter le décor</a:t>
            </a:r>
          </a:p>
          <a:p>
            <a:r>
              <a:rPr lang="fr-FR" dirty="0">
                <a:latin typeface="Roboto" panose="02000000000000000000" pitchFamily="2" charset="0"/>
                <a:ea typeface="Roboto" panose="02000000000000000000" pitchFamily="2" charset="0"/>
                <a:cs typeface="Roboto" panose="02000000000000000000" pitchFamily="2" charset="0"/>
              </a:rPr>
              <a:t>		Autarcie</a:t>
            </a:r>
          </a:p>
          <a:p>
            <a:r>
              <a:rPr lang="fr-FR" dirty="0">
                <a:latin typeface="Roboto" panose="02000000000000000000" pitchFamily="2" charset="0"/>
                <a:ea typeface="Roboto" panose="02000000000000000000" pitchFamily="2" charset="0"/>
                <a:cs typeface="Roboto" panose="02000000000000000000" pitchFamily="2" charset="0"/>
              </a:rPr>
              <a:t>		Autoconsommation</a:t>
            </a:r>
          </a:p>
          <a:p>
            <a:r>
              <a:rPr lang="fr-FR" dirty="0">
                <a:latin typeface="Roboto" panose="02000000000000000000" pitchFamily="2" charset="0"/>
                <a:ea typeface="Roboto" panose="02000000000000000000" pitchFamily="2" charset="0"/>
                <a:cs typeface="Roboto" panose="02000000000000000000" pitchFamily="2" charset="0"/>
              </a:rPr>
              <a:t>		Journées typiques d’ensoleillement</a:t>
            </a:r>
          </a:p>
          <a:p>
            <a:r>
              <a:rPr lang="fr-FR" dirty="0">
                <a:latin typeface="Roboto" panose="02000000000000000000" pitchFamily="2" charset="0"/>
                <a:ea typeface="Roboto" panose="02000000000000000000" pitchFamily="2" charset="0"/>
                <a:cs typeface="Roboto" panose="02000000000000000000" pitchFamily="2" charset="0"/>
              </a:rPr>
              <a:t>		Rentabilité technique</a:t>
            </a:r>
          </a:p>
          <a:p>
            <a:r>
              <a:rPr lang="fr-FR" dirty="0">
                <a:latin typeface="Roboto" panose="02000000000000000000" pitchFamily="2" charset="0"/>
                <a:ea typeface="Roboto" panose="02000000000000000000" pitchFamily="2" charset="0"/>
                <a:cs typeface="Roboto" panose="02000000000000000000" pitchFamily="2" charset="0"/>
              </a:rPr>
              <a:t>	2 Proposer des solutions</a:t>
            </a:r>
          </a:p>
          <a:p>
            <a:r>
              <a:rPr lang="fr-FR" dirty="0">
                <a:latin typeface="Roboto" panose="02000000000000000000" pitchFamily="2" charset="0"/>
                <a:ea typeface="Roboto" panose="02000000000000000000" pitchFamily="2" charset="0"/>
                <a:cs typeface="Roboto" panose="02000000000000000000" pitchFamily="2" charset="0"/>
              </a:rPr>
              <a:t>		Deux types de panneaux solaires PV</a:t>
            </a:r>
          </a:p>
          <a:p>
            <a:r>
              <a:rPr lang="fr-FR" dirty="0">
                <a:latin typeface="Roboto" panose="02000000000000000000" pitchFamily="2" charset="0"/>
                <a:ea typeface="Roboto" panose="02000000000000000000" pitchFamily="2" charset="0"/>
                <a:cs typeface="Roboto" panose="02000000000000000000" pitchFamily="2" charset="0"/>
              </a:rPr>
              <a:t>		Deux alternatives en tuiles solaires  PV</a:t>
            </a:r>
          </a:p>
          <a:p>
            <a:r>
              <a:rPr lang="fr-FR" dirty="0">
                <a:latin typeface="Roboto" panose="02000000000000000000" pitchFamily="2" charset="0"/>
                <a:ea typeface="Roboto" panose="02000000000000000000" pitchFamily="2" charset="0"/>
                <a:cs typeface="Roboto" panose="02000000000000000000" pitchFamily="2" charset="0"/>
              </a:rPr>
              <a:t>		Comparaison chiffrée des quatre solutions</a:t>
            </a:r>
          </a:p>
          <a:p>
            <a:r>
              <a:rPr lang="fr-FR" dirty="0">
                <a:latin typeface="Roboto" panose="02000000000000000000" pitchFamily="2" charset="0"/>
                <a:ea typeface="Roboto" panose="02000000000000000000" pitchFamily="2" charset="0"/>
                <a:cs typeface="Roboto" panose="02000000000000000000" pitchFamily="2" charset="0"/>
              </a:rPr>
              <a:t>		Avantages / inconvénients de chacunes</a:t>
            </a:r>
          </a:p>
          <a:p>
            <a:r>
              <a:rPr lang="fr-FR" dirty="0">
                <a:latin typeface="Roboto" panose="02000000000000000000" pitchFamily="2" charset="0"/>
                <a:ea typeface="Roboto" panose="02000000000000000000" pitchFamily="2" charset="0"/>
                <a:cs typeface="Roboto" panose="02000000000000000000" pitchFamily="2" charset="0"/>
              </a:rPr>
              <a:t>		Rentabilité économique</a:t>
            </a:r>
          </a:p>
          <a:p>
            <a:r>
              <a:rPr lang="fr-FR" dirty="0">
                <a:latin typeface="Roboto" panose="02000000000000000000" pitchFamily="2" charset="0"/>
                <a:ea typeface="Roboto" panose="02000000000000000000" pitchFamily="2" charset="0"/>
                <a:cs typeface="Roboto" panose="02000000000000000000" pitchFamily="2" charset="0"/>
              </a:rPr>
              <a:t>	3 Evaluer l’impact sur la PPE et ses copropriétaires</a:t>
            </a:r>
          </a:p>
          <a:p>
            <a:r>
              <a:rPr lang="fr-FR" dirty="0">
                <a:latin typeface="Roboto" panose="02000000000000000000" pitchFamily="2" charset="0"/>
                <a:ea typeface="Roboto" panose="02000000000000000000" pitchFamily="2" charset="0"/>
                <a:cs typeface="Roboto" panose="02000000000000000000" pitchFamily="2" charset="0"/>
              </a:rPr>
              <a:t>		Règlements PPE &amp; communaux</a:t>
            </a:r>
          </a:p>
          <a:p>
            <a:r>
              <a:rPr lang="fr-FR" dirty="0">
                <a:latin typeface="Roboto" panose="02000000000000000000" pitchFamily="2" charset="0"/>
                <a:ea typeface="Roboto" panose="02000000000000000000" pitchFamily="2" charset="0"/>
                <a:cs typeface="Roboto" panose="02000000000000000000" pitchFamily="2" charset="0"/>
              </a:rPr>
              <a:t>		Autoconsommation et partage des bénéfices</a:t>
            </a:r>
          </a:p>
          <a:p>
            <a:r>
              <a:rPr lang="fr-FR" dirty="0">
                <a:latin typeface="Roboto" panose="02000000000000000000" pitchFamily="2" charset="0"/>
                <a:ea typeface="Roboto" panose="02000000000000000000" pitchFamily="2" charset="0"/>
                <a:cs typeface="Roboto" panose="02000000000000000000" pitchFamily="2" charset="0"/>
              </a:rPr>
              <a:t>		Compteurs bidirectionnels d’énergie électrique</a:t>
            </a:r>
          </a:p>
          <a:p>
            <a:r>
              <a:rPr lang="fr-FR" dirty="0">
                <a:latin typeface="Roboto" panose="02000000000000000000" pitchFamily="2" charset="0"/>
                <a:ea typeface="Roboto" panose="02000000000000000000" pitchFamily="2" charset="0"/>
                <a:cs typeface="Roboto" panose="02000000000000000000" pitchFamily="2" charset="0"/>
              </a:rPr>
              <a:t>		Recommandations</a:t>
            </a:r>
          </a:p>
          <a:p>
            <a:r>
              <a:rPr lang="fr-FR" dirty="0">
                <a:latin typeface="Roboto" panose="02000000000000000000" pitchFamily="2" charset="0"/>
                <a:ea typeface="Roboto" panose="02000000000000000000" pitchFamily="2" charset="0"/>
                <a:cs typeface="Roboto" panose="02000000000000000000" pitchFamily="2" charset="0"/>
              </a:rPr>
              <a:t>		</a:t>
            </a:r>
          </a:p>
        </p:txBody>
      </p:sp>
      <p:sp>
        <p:nvSpPr>
          <p:cNvPr id="10" name="Espace réservé de la date 3">
            <a:extLst>
              <a:ext uri="{FF2B5EF4-FFF2-40B4-BE49-F238E27FC236}">
                <a16:creationId xmlns:a16="http://schemas.microsoft.com/office/drawing/2014/main" id="{851E871B-00C0-8D7B-F0D2-BCF26D0781C6}"/>
              </a:ext>
            </a:extLst>
          </p:cNvPr>
          <p:cNvSpPr>
            <a:spLocks noGrp="1"/>
          </p:cNvSpPr>
          <p:nvPr>
            <p:ph type="dt" sz="half" idx="10"/>
          </p:nvPr>
        </p:nvSpPr>
        <p:spPr>
          <a:xfrm>
            <a:off x="9838592" y="6392007"/>
            <a:ext cx="839739" cy="269448"/>
          </a:xfrm>
        </p:spPr>
        <p:txBody>
          <a:bodyPr/>
          <a:lstStyle/>
          <a:p>
            <a:r>
              <a:rPr lang="fr-CH" dirty="0"/>
              <a:t>11/02/2023</a:t>
            </a:r>
            <a:endParaRPr lang="en-US" dirty="0"/>
          </a:p>
        </p:txBody>
      </p:sp>
    </p:spTree>
    <p:extLst>
      <p:ext uri="{BB962C8B-B14F-4D97-AF65-F5344CB8AC3E}">
        <p14:creationId xmlns:p14="http://schemas.microsoft.com/office/powerpoint/2010/main" val="161885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anim calcmode="lin" valueType="num">
                                      <p:cBhvr additive="base">
                                        <p:cTn id="13" dur="500"/>
                                        <p:tgtEl>
                                          <p:spTgt spid="6">
                                            <p:txEl>
                                              <p:pRg st="6" end="6"/>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
                                            <p:txEl>
                                              <p:pRg st="6" end="6"/>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6">
                                            <p:txEl>
                                              <p:pRg st="12" end="12"/>
                                            </p:txEl>
                                          </p:spTgt>
                                        </p:tgtEl>
                                        <p:attrNameLst>
                                          <p:attrName>style.visibility</p:attrName>
                                        </p:attrNameLst>
                                      </p:cBhvr>
                                      <p:to>
                                        <p:strVal val="visible"/>
                                      </p:to>
                                    </p:set>
                                    <p:anim calcmode="lin" valueType="num">
                                      <p:cBhvr additive="base">
                                        <p:cTn id="19" dur="500"/>
                                        <p:tgtEl>
                                          <p:spTgt spid="6">
                                            <p:txEl>
                                              <p:pRg st="12" end="1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12" end="1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6">
                                            <p:txEl>
                                              <p:pRg st="2" end="2"/>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30" dur="500"/>
                                        <p:tgtEl>
                                          <p:spTgt spid="6">
                                            <p:txEl>
                                              <p:pRg st="3" end="3"/>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 calcmode="lin" valueType="num">
                                      <p:cBhvr additive="base">
                                        <p:cTn id="33" dur="500"/>
                                        <p:tgtEl>
                                          <p:spTgt spid="6">
                                            <p:txEl>
                                              <p:pRg st="4" end="4"/>
                                            </p:txEl>
                                          </p:spTgt>
                                        </p:tgtEl>
                                        <p:attrNameLst>
                                          <p:attrName>ppt_y</p:attrName>
                                        </p:attrNameLst>
                                      </p:cBhvr>
                                      <p:tavLst>
                                        <p:tav tm="0">
                                          <p:val>
                                            <p:strVal val="#ppt_y+#ppt_h*1.125000"/>
                                          </p:val>
                                        </p:tav>
                                        <p:tav tm="100000">
                                          <p:val>
                                            <p:strVal val="#ppt_y"/>
                                          </p:val>
                                        </p:tav>
                                      </p:tavLst>
                                    </p:anim>
                                    <p:animEffect transition="in" filter="wipe(up)">
                                      <p:cBhvr>
                                        <p:cTn id="34" dur="500"/>
                                        <p:tgtEl>
                                          <p:spTgt spid="6">
                                            <p:txEl>
                                              <p:pRg st="4" end="4"/>
                                            </p:txEl>
                                          </p:spTgt>
                                        </p:tgtEl>
                                      </p:cBhvr>
                                    </p:animEffect>
                                  </p:childTnLst>
                                </p:cTn>
                              </p:par>
                              <p:par>
                                <p:cTn id="35" presetID="12" presetClass="entr" presetSubtype="4" fill="hold" nodeType="with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p:tgtEl>
                                          <p:spTgt spid="6">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6">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 calcmode="lin" valueType="num">
                                      <p:cBhvr additive="base">
                                        <p:cTn id="43" dur="500"/>
                                        <p:tgtEl>
                                          <p:spTgt spid="6">
                                            <p:txEl>
                                              <p:pRg st="7" end="7"/>
                                            </p:txEl>
                                          </p:spTgt>
                                        </p:tgtEl>
                                        <p:attrNameLst>
                                          <p:attrName>ppt_y</p:attrName>
                                        </p:attrNameLst>
                                      </p:cBhvr>
                                      <p:tavLst>
                                        <p:tav tm="0">
                                          <p:val>
                                            <p:strVal val="#ppt_y+#ppt_h*1.125000"/>
                                          </p:val>
                                        </p:tav>
                                        <p:tav tm="100000">
                                          <p:val>
                                            <p:strVal val="#ppt_y"/>
                                          </p:val>
                                        </p:tav>
                                      </p:tavLst>
                                    </p:anim>
                                    <p:animEffect transition="in" filter="wipe(up)">
                                      <p:cBhvr>
                                        <p:cTn id="44" dur="500"/>
                                        <p:tgtEl>
                                          <p:spTgt spid="6">
                                            <p:txEl>
                                              <p:pRg st="7" end="7"/>
                                            </p:txEl>
                                          </p:spTgt>
                                        </p:tgtEl>
                                      </p:cBhvr>
                                    </p:animEffect>
                                  </p:childTnLst>
                                </p:cTn>
                              </p:par>
                              <p:par>
                                <p:cTn id="45" presetID="12" presetClass="entr" presetSubtype="4" fill="hold" nodeType="with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 calcmode="lin" valueType="num">
                                      <p:cBhvr additive="base">
                                        <p:cTn id="47" dur="500"/>
                                        <p:tgtEl>
                                          <p:spTgt spid="6">
                                            <p:txEl>
                                              <p:pRg st="8" end="8"/>
                                            </p:txEl>
                                          </p:spTgt>
                                        </p:tgtEl>
                                        <p:attrNameLst>
                                          <p:attrName>ppt_y</p:attrName>
                                        </p:attrNameLst>
                                      </p:cBhvr>
                                      <p:tavLst>
                                        <p:tav tm="0">
                                          <p:val>
                                            <p:strVal val="#ppt_y+#ppt_h*1.125000"/>
                                          </p:val>
                                        </p:tav>
                                        <p:tav tm="100000">
                                          <p:val>
                                            <p:strVal val="#ppt_y"/>
                                          </p:val>
                                        </p:tav>
                                      </p:tavLst>
                                    </p:anim>
                                    <p:animEffect transition="in" filter="wipe(up)">
                                      <p:cBhvr>
                                        <p:cTn id="48" dur="500"/>
                                        <p:tgtEl>
                                          <p:spTgt spid="6">
                                            <p:txEl>
                                              <p:pRg st="8" end="8"/>
                                            </p:txEl>
                                          </p:spTgt>
                                        </p:tgtEl>
                                      </p:cBhvr>
                                    </p:animEffect>
                                  </p:childTnLst>
                                </p:cTn>
                              </p:par>
                              <p:par>
                                <p:cTn id="49" presetID="12" presetClass="entr" presetSubtype="4" fill="hold" nodeType="withEffect">
                                  <p:stCondLst>
                                    <p:cond delay="0"/>
                                  </p:stCondLst>
                                  <p:childTnLst>
                                    <p:set>
                                      <p:cBhvr>
                                        <p:cTn id="50" dur="1" fill="hold">
                                          <p:stCondLst>
                                            <p:cond delay="0"/>
                                          </p:stCondLst>
                                        </p:cTn>
                                        <p:tgtEl>
                                          <p:spTgt spid="6">
                                            <p:txEl>
                                              <p:pRg st="9" end="9"/>
                                            </p:txEl>
                                          </p:spTgt>
                                        </p:tgtEl>
                                        <p:attrNameLst>
                                          <p:attrName>style.visibility</p:attrName>
                                        </p:attrNameLst>
                                      </p:cBhvr>
                                      <p:to>
                                        <p:strVal val="visible"/>
                                      </p:to>
                                    </p:set>
                                    <p:anim calcmode="lin" valueType="num">
                                      <p:cBhvr additive="base">
                                        <p:cTn id="51" dur="500"/>
                                        <p:tgtEl>
                                          <p:spTgt spid="6">
                                            <p:txEl>
                                              <p:pRg st="9" end="9"/>
                                            </p:txEl>
                                          </p:spTgt>
                                        </p:tgtEl>
                                        <p:attrNameLst>
                                          <p:attrName>ppt_y</p:attrName>
                                        </p:attrNameLst>
                                      </p:cBhvr>
                                      <p:tavLst>
                                        <p:tav tm="0">
                                          <p:val>
                                            <p:strVal val="#ppt_y+#ppt_h*1.125000"/>
                                          </p:val>
                                        </p:tav>
                                        <p:tav tm="100000">
                                          <p:val>
                                            <p:strVal val="#ppt_y"/>
                                          </p:val>
                                        </p:tav>
                                      </p:tavLst>
                                    </p:anim>
                                    <p:animEffect transition="in" filter="wipe(up)">
                                      <p:cBhvr>
                                        <p:cTn id="52" dur="500"/>
                                        <p:tgtEl>
                                          <p:spTgt spid="6">
                                            <p:txEl>
                                              <p:pRg st="9" end="9"/>
                                            </p:txEl>
                                          </p:spTgt>
                                        </p:tgtEl>
                                      </p:cBhvr>
                                    </p:animEffect>
                                  </p:childTnLst>
                                </p:cTn>
                              </p:par>
                              <p:par>
                                <p:cTn id="53" presetID="12" presetClass="entr" presetSubtype="4" fill="hold" nodeType="withEffect">
                                  <p:stCondLst>
                                    <p:cond delay="0"/>
                                  </p:stCondLst>
                                  <p:childTnLst>
                                    <p:set>
                                      <p:cBhvr>
                                        <p:cTn id="54" dur="1" fill="hold">
                                          <p:stCondLst>
                                            <p:cond delay="0"/>
                                          </p:stCondLst>
                                        </p:cTn>
                                        <p:tgtEl>
                                          <p:spTgt spid="6">
                                            <p:txEl>
                                              <p:pRg st="10" end="10"/>
                                            </p:txEl>
                                          </p:spTgt>
                                        </p:tgtEl>
                                        <p:attrNameLst>
                                          <p:attrName>style.visibility</p:attrName>
                                        </p:attrNameLst>
                                      </p:cBhvr>
                                      <p:to>
                                        <p:strVal val="visible"/>
                                      </p:to>
                                    </p:set>
                                    <p:anim calcmode="lin" valueType="num">
                                      <p:cBhvr additive="base">
                                        <p:cTn id="55" dur="500"/>
                                        <p:tgtEl>
                                          <p:spTgt spid="6">
                                            <p:txEl>
                                              <p:pRg st="10" end="10"/>
                                            </p:txEl>
                                          </p:spTgt>
                                        </p:tgtEl>
                                        <p:attrNameLst>
                                          <p:attrName>ppt_y</p:attrName>
                                        </p:attrNameLst>
                                      </p:cBhvr>
                                      <p:tavLst>
                                        <p:tav tm="0">
                                          <p:val>
                                            <p:strVal val="#ppt_y+#ppt_h*1.125000"/>
                                          </p:val>
                                        </p:tav>
                                        <p:tav tm="100000">
                                          <p:val>
                                            <p:strVal val="#ppt_y"/>
                                          </p:val>
                                        </p:tav>
                                      </p:tavLst>
                                    </p:anim>
                                    <p:animEffect transition="in" filter="wipe(up)">
                                      <p:cBhvr>
                                        <p:cTn id="56" dur="500"/>
                                        <p:tgtEl>
                                          <p:spTgt spid="6">
                                            <p:txEl>
                                              <p:pRg st="10" end="10"/>
                                            </p:txEl>
                                          </p:spTgt>
                                        </p:tgtEl>
                                      </p:cBhvr>
                                    </p:animEffect>
                                  </p:childTnLst>
                                </p:cTn>
                              </p:par>
                              <p:par>
                                <p:cTn id="57" presetID="12" presetClass="entr" presetSubtype="4" fill="hold" nodeType="withEffect">
                                  <p:stCondLst>
                                    <p:cond delay="0"/>
                                  </p:stCondLst>
                                  <p:childTnLst>
                                    <p:set>
                                      <p:cBhvr>
                                        <p:cTn id="58" dur="1" fill="hold">
                                          <p:stCondLst>
                                            <p:cond delay="0"/>
                                          </p:stCondLst>
                                        </p:cTn>
                                        <p:tgtEl>
                                          <p:spTgt spid="6">
                                            <p:txEl>
                                              <p:pRg st="11" end="11"/>
                                            </p:txEl>
                                          </p:spTgt>
                                        </p:tgtEl>
                                        <p:attrNameLst>
                                          <p:attrName>style.visibility</p:attrName>
                                        </p:attrNameLst>
                                      </p:cBhvr>
                                      <p:to>
                                        <p:strVal val="visible"/>
                                      </p:to>
                                    </p:set>
                                    <p:anim calcmode="lin" valueType="num">
                                      <p:cBhvr additive="base">
                                        <p:cTn id="59" dur="500"/>
                                        <p:tgtEl>
                                          <p:spTgt spid="6">
                                            <p:txEl>
                                              <p:pRg st="11" end="11"/>
                                            </p:txEl>
                                          </p:spTgt>
                                        </p:tgtEl>
                                        <p:attrNameLst>
                                          <p:attrName>ppt_y</p:attrName>
                                        </p:attrNameLst>
                                      </p:cBhvr>
                                      <p:tavLst>
                                        <p:tav tm="0">
                                          <p:val>
                                            <p:strVal val="#ppt_y+#ppt_h*1.125000"/>
                                          </p:val>
                                        </p:tav>
                                        <p:tav tm="100000">
                                          <p:val>
                                            <p:strVal val="#ppt_y"/>
                                          </p:val>
                                        </p:tav>
                                      </p:tavLst>
                                    </p:anim>
                                    <p:animEffect transition="in" filter="wipe(up)">
                                      <p:cBhvr>
                                        <p:cTn id="60" dur="500"/>
                                        <p:tgtEl>
                                          <p:spTgt spid="6">
                                            <p:txEl>
                                              <p:pRg st="11" end="1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nodeType="clickEffect">
                                  <p:stCondLst>
                                    <p:cond delay="0"/>
                                  </p:stCondLst>
                                  <p:childTnLst>
                                    <p:set>
                                      <p:cBhvr>
                                        <p:cTn id="64" dur="1" fill="hold">
                                          <p:stCondLst>
                                            <p:cond delay="0"/>
                                          </p:stCondLst>
                                        </p:cTn>
                                        <p:tgtEl>
                                          <p:spTgt spid="6">
                                            <p:txEl>
                                              <p:pRg st="13" end="13"/>
                                            </p:txEl>
                                          </p:spTgt>
                                        </p:tgtEl>
                                        <p:attrNameLst>
                                          <p:attrName>style.visibility</p:attrName>
                                        </p:attrNameLst>
                                      </p:cBhvr>
                                      <p:to>
                                        <p:strVal val="visible"/>
                                      </p:to>
                                    </p:set>
                                    <p:anim calcmode="lin" valueType="num">
                                      <p:cBhvr additive="base">
                                        <p:cTn id="65" dur="500"/>
                                        <p:tgtEl>
                                          <p:spTgt spid="6">
                                            <p:txEl>
                                              <p:pRg st="13" end="13"/>
                                            </p:txEl>
                                          </p:spTgt>
                                        </p:tgtEl>
                                        <p:attrNameLst>
                                          <p:attrName>ppt_y</p:attrName>
                                        </p:attrNameLst>
                                      </p:cBhvr>
                                      <p:tavLst>
                                        <p:tav tm="0">
                                          <p:val>
                                            <p:strVal val="#ppt_y+#ppt_h*1.125000"/>
                                          </p:val>
                                        </p:tav>
                                        <p:tav tm="100000">
                                          <p:val>
                                            <p:strVal val="#ppt_y"/>
                                          </p:val>
                                        </p:tav>
                                      </p:tavLst>
                                    </p:anim>
                                    <p:animEffect transition="in" filter="wipe(up)">
                                      <p:cBhvr>
                                        <p:cTn id="66" dur="500"/>
                                        <p:tgtEl>
                                          <p:spTgt spid="6">
                                            <p:txEl>
                                              <p:pRg st="13" end="13"/>
                                            </p:txEl>
                                          </p:spTgt>
                                        </p:tgtEl>
                                      </p:cBhvr>
                                    </p:animEffect>
                                  </p:childTnLst>
                                </p:cTn>
                              </p:par>
                              <p:par>
                                <p:cTn id="67" presetID="12" presetClass="entr" presetSubtype="4" fill="hold" nodeType="withEffect">
                                  <p:stCondLst>
                                    <p:cond delay="0"/>
                                  </p:stCondLst>
                                  <p:childTnLst>
                                    <p:set>
                                      <p:cBhvr>
                                        <p:cTn id="68" dur="1" fill="hold">
                                          <p:stCondLst>
                                            <p:cond delay="0"/>
                                          </p:stCondLst>
                                        </p:cTn>
                                        <p:tgtEl>
                                          <p:spTgt spid="6">
                                            <p:txEl>
                                              <p:pRg st="14" end="14"/>
                                            </p:txEl>
                                          </p:spTgt>
                                        </p:tgtEl>
                                        <p:attrNameLst>
                                          <p:attrName>style.visibility</p:attrName>
                                        </p:attrNameLst>
                                      </p:cBhvr>
                                      <p:to>
                                        <p:strVal val="visible"/>
                                      </p:to>
                                    </p:set>
                                    <p:anim calcmode="lin" valueType="num">
                                      <p:cBhvr additive="base">
                                        <p:cTn id="69" dur="500"/>
                                        <p:tgtEl>
                                          <p:spTgt spid="6">
                                            <p:txEl>
                                              <p:pRg st="14" end="14"/>
                                            </p:txEl>
                                          </p:spTgt>
                                        </p:tgtEl>
                                        <p:attrNameLst>
                                          <p:attrName>ppt_y</p:attrName>
                                        </p:attrNameLst>
                                      </p:cBhvr>
                                      <p:tavLst>
                                        <p:tav tm="0">
                                          <p:val>
                                            <p:strVal val="#ppt_y+#ppt_h*1.125000"/>
                                          </p:val>
                                        </p:tav>
                                        <p:tav tm="100000">
                                          <p:val>
                                            <p:strVal val="#ppt_y"/>
                                          </p:val>
                                        </p:tav>
                                      </p:tavLst>
                                    </p:anim>
                                    <p:animEffect transition="in" filter="wipe(up)">
                                      <p:cBhvr>
                                        <p:cTn id="70" dur="500"/>
                                        <p:tgtEl>
                                          <p:spTgt spid="6">
                                            <p:txEl>
                                              <p:pRg st="14" end="14"/>
                                            </p:txEl>
                                          </p:spTgt>
                                        </p:tgtEl>
                                      </p:cBhvr>
                                    </p:animEffect>
                                  </p:childTnLst>
                                </p:cTn>
                              </p:par>
                              <p:par>
                                <p:cTn id="71" presetID="12" presetClass="entr" presetSubtype="4" fill="hold" nodeType="withEffect">
                                  <p:stCondLst>
                                    <p:cond delay="0"/>
                                  </p:stCondLst>
                                  <p:childTnLst>
                                    <p:set>
                                      <p:cBhvr>
                                        <p:cTn id="72" dur="1" fill="hold">
                                          <p:stCondLst>
                                            <p:cond delay="0"/>
                                          </p:stCondLst>
                                        </p:cTn>
                                        <p:tgtEl>
                                          <p:spTgt spid="6">
                                            <p:txEl>
                                              <p:pRg st="15" end="15"/>
                                            </p:txEl>
                                          </p:spTgt>
                                        </p:tgtEl>
                                        <p:attrNameLst>
                                          <p:attrName>style.visibility</p:attrName>
                                        </p:attrNameLst>
                                      </p:cBhvr>
                                      <p:to>
                                        <p:strVal val="visible"/>
                                      </p:to>
                                    </p:set>
                                    <p:anim calcmode="lin" valueType="num">
                                      <p:cBhvr additive="base">
                                        <p:cTn id="73" dur="500"/>
                                        <p:tgtEl>
                                          <p:spTgt spid="6">
                                            <p:txEl>
                                              <p:pRg st="15" end="15"/>
                                            </p:txEl>
                                          </p:spTgt>
                                        </p:tgtEl>
                                        <p:attrNameLst>
                                          <p:attrName>ppt_y</p:attrName>
                                        </p:attrNameLst>
                                      </p:cBhvr>
                                      <p:tavLst>
                                        <p:tav tm="0">
                                          <p:val>
                                            <p:strVal val="#ppt_y+#ppt_h*1.125000"/>
                                          </p:val>
                                        </p:tav>
                                        <p:tav tm="100000">
                                          <p:val>
                                            <p:strVal val="#ppt_y"/>
                                          </p:val>
                                        </p:tav>
                                      </p:tavLst>
                                    </p:anim>
                                    <p:animEffect transition="in" filter="wipe(up)">
                                      <p:cBhvr>
                                        <p:cTn id="74" dur="500"/>
                                        <p:tgtEl>
                                          <p:spTgt spid="6">
                                            <p:txEl>
                                              <p:pRg st="15" end="15"/>
                                            </p:txEl>
                                          </p:spTgt>
                                        </p:tgtEl>
                                      </p:cBhvr>
                                    </p:animEffect>
                                  </p:childTnLst>
                                </p:cTn>
                              </p:par>
                              <p:par>
                                <p:cTn id="75" presetID="12" presetClass="entr" presetSubtype="4" fill="hold" nodeType="withEffect">
                                  <p:stCondLst>
                                    <p:cond delay="0"/>
                                  </p:stCondLst>
                                  <p:childTnLst>
                                    <p:set>
                                      <p:cBhvr>
                                        <p:cTn id="76" dur="1" fill="hold">
                                          <p:stCondLst>
                                            <p:cond delay="0"/>
                                          </p:stCondLst>
                                        </p:cTn>
                                        <p:tgtEl>
                                          <p:spTgt spid="6">
                                            <p:txEl>
                                              <p:pRg st="16" end="16"/>
                                            </p:txEl>
                                          </p:spTgt>
                                        </p:tgtEl>
                                        <p:attrNameLst>
                                          <p:attrName>style.visibility</p:attrName>
                                        </p:attrNameLst>
                                      </p:cBhvr>
                                      <p:to>
                                        <p:strVal val="visible"/>
                                      </p:to>
                                    </p:set>
                                    <p:anim calcmode="lin" valueType="num">
                                      <p:cBhvr additive="base">
                                        <p:cTn id="77" dur="500"/>
                                        <p:tgtEl>
                                          <p:spTgt spid="6">
                                            <p:txEl>
                                              <p:pRg st="16" end="16"/>
                                            </p:txEl>
                                          </p:spTgt>
                                        </p:tgtEl>
                                        <p:attrNameLst>
                                          <p:attrName>ppt_y</p:attrName>
                                        </p:attrNameLst>
                                      </p:cBhvr>
                                      <p:tavLst>
                                        <p:tav tm="0">
                                          <p:val>
                                            <p:strVal val="#ppt_y+#ppt_h*1.125000"/>
                                          </p:val>
                                        </p:tav>
                                        <p:tav tm="100000">
                                          <p:val>
                                            <p:strVal val="#ppt_y"/>
                                          </p:val>
                                        </p:tav>
                                      </p:tavLst>
                                    </p:anim>
                                    <p:animEffect transition="in" filter="wipe(up)">
                                      <p:cBhvr>
                                        <p:cTn id="78" dur="500"/>
                                        <p:tgtEl>
                                          <p:spTgt spid="6">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e 46">
            <a:extLst>
              <a:ext uri="{FF2B5EF4-FFF2-40B4-BE49-F238E27FC236}">
                <a16:creationId xmlns:a16="http://schemas.microsoft.com/office/drawing/2014/main" id="{3D2CE466-E945-6B26-B6A1-5698E4EE1C1D}"/>
              </a:ext>
            </a:extLst>
          </p:cNvPr>
          <p:cNvGrpSpPr/>
          <p:nvPr/>
        </p:nvGrpSpPr>
        <p:grpSpPr>
          <a:xfrm>
            <a:off x="1993392" y="641582"/>
            <a:ext cx="7102442" cy="4579642"/>
            <a:chOff x="1993392" y="641582"/>
            <a:chExt cx="7102442" cy="4579642"/>
          </a:xfrm>
        </p:grpSpPr>
        <p:grpSp>
          <p:nvGrpSpPr>
            <p:cNvPr id="44" name="Groupe 43">
              <a:extLst>
                <a:ext uri="{FF2B5EF4-FFF2-40B4-BE49-F238E27FC236}">
                  <a16:creationId xmlns:a16="http://schemas.microsoft.com/office/drawing/2014/main" id="{C89618F4-DC97-98F9-3E2C-365D7642E3ED}"/>
                </a:ext>
              </a:extLst>
            </p:cNvPr>
            <p:cNvGrpSpPr/>
            <p:nvPr/>
          </p:nvGrpSpPr>
          <p:grpSpPr>
            <a:xfrm>
              <a:off x="1993392" y="641582"/>
              <a:ext cx="7102442" cy="4579642"/>
              <a:chOff x="1993392" y="641582"/>
              <a:chExt cx="7102442" cy="4579642"/>
            </a:xfrm>
          </p:grpSpPr>
          <p:sp>
            <p:nvSpPr>
              <p:cNvPr id="38" name="Rectangle 37">
                <a:extLst>
                  <a:ext uri="{FF2B5EF4-FFF2-40B4-BE49-F238E27FC236}">
                    <a16:creationId xmlns:a16="http://schemas.microsoft.com/office/drawing/2014/main" id="{DAC393D2-BDD6-5153-5C5E-EDC788481E4C}"/>
                  </a:ext>
                </a:extLst>
              </p:cNvPr>
              <p:cNvSpPr/>
              <p:nvPr/>
            </p:nvSpPr>
            <p:spPr>
              <a:xfrm>
                <a:off x="1993392" y="641582"/>
                <a:ext cx="7102442" cy="45796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139052A4-C72F-050E-C45B-CC18E8CA7CA4}"/>
                  </a:ext>
                </a:extLst>
              </p:cNvPr>
              <p:cNvPicPr>
                <a:picLocks noChangeAspect="1"/>
              </p:cNvPicPr>
              <p:nvPr/>
            </p:nvPicPr>
            <p:blipFill>
              <a:blip r:embed="rId3"/>
              <a:stretch>
                <a:fillRect/>
              </a:stretch>
            </p:blipFill>
            <p:spPr>
              <a:xfrm>
                <a:off x="2340864" y="772900"/>
                <a:ext cx="6245352" cy="4282836"/>
              </a:xfrm>
              <a:prstGeom prst="rect">
                <a:avLst/>
              </a:prstGeom>
            </p:spPr>
          </p:pic>
          <p:grpSp>
            <p:nvGrpSpPr>
              <p:cNvPr id="11" name="Groupe 10">
                <a:extLst>
                  <a:ext uri="{FF2B5EF4-FFF2-40B4-BE49-F238E27FC236}">
                    <a16:creationId xmlns:a16="http://schemas.microsoft.com/office/drawing/2014/main" id="{2FC6CC7F-919C-05A5-FD0F-CD42EBB152C4}"/>
                  </a:ext>
                </a:extLst>
              </p:cNvPr>
              <p:cNvGrpSpPr/>
              <p:nvPr/>
            </p:nvGrpSpPr>
            <p:grpSpPr>
              <a:xfrm>
                <a:off x="4667142" y="881916"/>
                <a:ext cx="832974" cy="829386"/>
                <a:chOff x="4517136" y="935406"/>
                <a:chExt cx="832974" cy="829386"/>
              </a:xfrm>
            </p:grpSpPr>
            <p:sp>
              <p:nvSpPr>
                <p:cNvPr id="9" name="Ellipse 8">
                  <a:extLst>
                    <a:ext uri="{FF2B5EF4-FFF2-40B4-BE49-F238E27FC236}">
                      <a16:creationId xmlns:a16="http://schemas.microsoft.com/office/drawing/2014/main" id="{9E1FD1EC-5D12-A4DA-1111-1F42D1695E5C}"/>
                    </a:ext>
                  </a:extLst>
                </p:cNvPr>
                <p:cNvSpPr/>
                <p:nvPr/>
              </p:nvSpPr>
              <p:spPr>
                <a:xfrm>
                  <a:off x="4517136" y="935406"/>
                  <a:ext cx="832974" cy="8293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Graphique 9" descr="Tour électrique avec un remplissage uni">
                  <a:extLst>
                    <a:ext uri="{FF2B5EF4-FFF2-40B4-BE49-F238E27FC236}">
                      <a16:creationId xmlns:a16="http://schemas.microsoft.com/office/drawing/2014/main" id="{98CF059C-7480-A958-512C-8CADE69AA1F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642841" y="1045900"/>
                  <a:ext cx="581564" cy="581564"/>
                </a:xfrm>
                <a:prstGeom prst="rect">
                  <a:avLst/>
                </a:prstGeom>
              </p:spPr>
            </p:pic>
          </p:grpSp>
          <p:sp>
            <p:nvSpPr>
              <p:cNvPr id="12" name="Virage 11">
                <a:extLst>
                  <a:ext uri="{FF2B5EF4-FFF2-40B4-BE49-F238E27FC236}">
                    <a16:creationId xmlns:a16="http://schemas.microsoft.com/office/drawing/2014/main" id="{C175CD56-F8FB-D24E-0E8F-0F68C272B65C}"/>
                  </a:ext>
                </a:extLst>
              </p:cNvPr>
              <p:cNvSpPr/>
              <p:nvPr/>
            </p:nvSpPr>
            <p:spPr>
              <a:xfrm>
                <a:off x="4389120" y="1216152"/>
                <a:ext cx="278022" cy="697588"/>
              </a:xfrm>
              <a:prstGeom prst="bentArrow">
                <a:avLst/>
              </a:prstGeom>
              <a:solidFill>
                <a:schemeClr val="bg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Virage 12">
                <a:extLst>
                  <a:ext uri="{FF2B5EF4-FFF2-40B4-BE49-F238E27FC236}">
                    <a16:creationId xmlns:a16="http://schemas.microsoft.com/office/drawing/2014/main" id="{50DED921-326B-D031-EC1D-C827F9A94099}"/>
                  </a:ext>
                </a:extLst>
              </p:cNvPr>
              <p:cNvSpPr/>
              <p:nvPr/>
            </p:nvSpPr>
            <p:spPr>
              <a:xfrm rot="16200000" flipH="1" flipV="1">
                <a:off x="5299477" y="1435082"/>
                <a:ext cx="679299" cy="278022"/>
              </a:xfrm>
              <a:prstGeom prst="bentArrow">
                <a:avLst/>
              </a:prstGeom>
              <a:solidFill>
                <a:schemeClr val="bg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18" name="Connecteur droit avec flèche 17">
                <a:extLst>
                  <a:ext uri="{FF2B5EF4-FFF2-40B4-BE49-F238E27FC236}">
                    <a16:creationId xmlns:a16="http://schemas.microsoft.com/office/drawing/2014/main" id="{DBC03B36-1BEC-A357-038A-09CD4CEBB361}"/>
                  </a:ext>
                </a:extLst>
              </p:cNvPr>
              <p:cNvCxnSpPr>
                <a:cxnSpLocks/>
              </p:cNvCxnSpPr>
              <p:nvPr/>
            </p:nvCxnSpPr>
            <p:spPr>
              <a:xfrm flipV="1">
                <a:off x="6281928" y="1647294"/>
                <a:ext cx="0" cy="266446"/>
              </a:xfrm>
              <a:prstGeom prst="straightConnector1">
                <a:avLst/>
              </a:prstGeom>
              <a:ln w="19050">
                <a:solidFill>
                  <a:schemeClr val="bg2">
                    <a:lumMod val="10000"/>
                    <a:lumOff val="9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3D332904-37B7-923C-8937-A93DFA454BDC}"/>
                  </a:ext>
                </a:extLst>
              </p:cNvPr>
              <p:cNvCxnSpPr>
                <a:cxnSpLocks/>
              </p:cNvCxnSpPr>
              <p:nvPr/>
            </p:nvCxnSpPr>
            <p:spPr>
              <a:xfrm>
                <a:off x="3631954" y="3579475"/>
                <a:ext cx="0" cy="266446"/>
              </a:xfrm>
              <a:prstGeom prst="straightConnector1">
                <a:avLst/>
              </a:prstGeom>
              <a:ln w="19050">
                <a:solidFill>
                  <a:schemeClr val="bg2">
                    <a:lumMod val="10000"/>
                    <a:lumOff val="9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50633940-ACB5-29FA-4D17-095083C534AB}"/>
                  </a:ext>
                </a:extLst>
              </p:cNvPr>
              <p:cNvCxnSpPr>
                <a:cxnSpLocks/>
              </p:cNvCxnSpPr>
              <p:nvPr/>
            </p:nvCxnSpPr>
            <p:spPr>
              <a:xfrm rot="16200000">
                <a:off x="4121327" y="2238745"/>
                <a:ext cx="0" cy="266446"/>
              </a:xfrm>
              <a:prstGeom prst="straightConnector1">
                <a:avLst/>
              </a:prstGeom>
              <a:ln w="34925">
                <a:solidFill>
                  <a:schemeClr val="bg2">
                    <a:lumMod val="10000"/>
                    <a:lumOff val="9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3247DE47-F5B5-B5FE-396F-FD162BCBC577}"/>
                  </a:ext>
                </a:extLst>
              </p:cNvPr>
              <p:cNvCxnSpPr>
                <a:cxnSpLocks/>
              </p:cNvCxnSpPr>
              <p:nvPr/>
            </p:nvCxnSpPr>
            <p:spPr>
              <a:xfrm rot="5400000" flipV="1">
                <a:off x="7499199" y="2297405"/>
                <a:ext cx="0" cy="266446"/>
              </a:xfrm>
              <a:prstGeom prst="straightConnector1">
                <a:avLst/>
              </a:prstGeom>
              <a:ln w="19050">
                <a:solidFill>
                  <a:schemeClr val="bg2">
                    <a:lumMod val="10000"/>
                    <a:lumOff val="9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CF57DC15-F851-9B0A-EC08-D66A78691865}"/>
                  </a:ext>
                </a:extLst>
              </p:cNvPr>
              <p:cNvCxnSpPr>
                <a:cxnSpLocks/>
              </p:cNvCxnSpPr>
              <p:nvPr/>
            </p:nvCxnSpPr>
            <p:spPr>
              <a:xfrm rot="16200000" flipH="1" flipV="1">
                <a:off x="3552230" y="2565552"/>
                <a:ext cx="0" cy="266446"/>
              </a:xfrm>
              <a:prstGeom prst="straightConnector1">
                <a:avLst/>
              </a:prstGeom>
              <a:ln w="19050">
                <a:solidFill>
                  <a:schemeClr val="bg2">
                    <a:lumMod val="10000"/>
                    <a:lumOff val="9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2C1FDFF2-12A4-069B-11AC-C6F09C75561D}"/>
                  </a:ext>
                </a:extLst>
              </p:cNvPr>
              <p:cNvCxnSpPr>
                <a:cxnSpLocks/>
              </p:cNvCxnSpPr>
              <p:nvPr/>
            </p:nvCxnSpPr>
            <p:spPr>
              <a:xfrm rot="10800000" flipV="1">
                <a:off x="7874753" y="3285290"/>
                <a:ext cx="0" cy="266446"/>
              </a:xfrm>
              <a:prstGeom prst="straightConnector1">
                <a:avLst/>
              </a:prstGeom>
              <a:ln w="34925">
                <a:solidFill>
                  <a:schemeClr val="bg2">
                    <a:lumMod val="10000"/>
                    <a:lumOff val="90000"/>
                  </a:schemeClr>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46" name="ZoneTexte 45">
              <a:extLst>
                <a:ext uri="{FF2B5EF4-FFF2-40B4-BE49-F238E27FC236}">
                  <a16:creationId xmlns:a16="http://schemas.microsoft.com/office/drawing/2014/main" id="{5DEEBA49-628E-ED8F-90C0-B629497B914C}"/>
                </a:ext>
              </a:extLst>
            </p:cNvPr>
            <p:cNvSpPr txBox="1"/>
            <p:nvPr/>
          </p:nvSpPr>
          <p:spPr>
            <a:xfrm>
              <a:off x="4968894" y="4780861"/>
              <a:ext cx="2331711" cy="338554"/>
            </a:xfrm>
            <a:prstGeom prst="rect">
              <a:avLst/>
            </a:prstGeom>
            <a:noFill/>
          </p:spPr>
          <p:txBody>
            <a:bodyPr wrap="square">
              <a:spAutoFit/>
            </a:bodyPr>
            <a:lstStyle/>
            <a:p>
              <a:r>
                <a:rPr lang="fr-CH" sz="1600" dirty="0">
                  <a:solidFill>
                    <a:srgbClr val="0070C0"/>
                  </a:solidFill>
                  <a:latin typeface="Roboto" panose="02000000000000000000" pitchFamily="2" charset="0"/>
                  <a:ea typeface="Roboto" panose="02000000000000000000" pitchFamily="2" charset="0"/>
                  <a:cs typeface="Roboto" panose="02000000000000000000" pitchFamily="2" charset="0"/>
                  <a:hlinkClick r:id="rId6">
                    <a:extLst>
                      <a:ext uri="{A12FA001-AC4F-418D-AE19-62706E023703}">
                        <ahyp:hlinkClr xmlns:ahyp="http://schemas.microsoft.com/office/drawing/2018/hyperlinkcolor" val="tx"/>
                      </a:ext>
                    </a:extLst>
                  </a:hlinkClick>
                </a:rPr>
                <a:t>https://www.climkit.io</a:t>
              </a:r>
              <a:endParaRPr lang="fr-FR" sz="1600" dirty="0"/>
            </a:p>
          </p:txBody>
        </p:sp>
      </p:grpSp>
      <p:sp>
        <p:nvSpPr>
          <p:cNvPr id="16" name="ZoneTexte 15">
            <a:extLst>
              <a:ext uri="{FF2B5EF4-FFF2-40B4-BE49-F238E27FC236}">
                <a16:creationId xmlns:a16="http://schemas.microsoft.com/office/drawing/2014/main" id="{7042AD43-F602-E17F-D09A-0DB6DB9C3779}"/>
              </a:ext>
            </a:extLst>
          </p:cNvPr>
          <p:cNvSpPr txBox="1"/>
          <p:nvPr/>
        </p:nvSpPr>
        <p:spPr>
          <a:xfrm>
            <a:off x="5450368" y="1556151"/>
            <a:ext cx="581564" cy="276999"/>
          </a:xfrm>
          <a:prstGeom prst="rect">
            <a:avLst/>
          </a:prstGeom>
          <a:noFill/>
        </p:spPr>
        <p:txBody>
          <a:bodyPr wrap="square" rtlCol="0">
            <a:spAutoFit/>
          </a:bodyPr>
          <a:lstStyle/>
          <a:p>
            <a:r>
              <a:rPr lang="fr-FR" sz="1200" b="1" dirty="0">
                <a:solidFill>
                  <a:schemeClr val="accent5"/>
                </a:solidFill>
              </a:rPr>
              <a:t>réel</a:t>
            </a:r>
          </a:p>
        </p:txBody>
      </p:sp>
      <p:sp>
        <p:nvSpPr>
          <p:cNvPr id="3" name="Sous-titre 2">
            <a:extLst>
              <a:ext uri="{FF2B5EF4-FFF2-40B4-BE49-F238E27FC236}">
                <a16:creationId xmlns:a16="http://schemas.microsoft.com/office/drawing/2014/main" id="{1174A16F-2C70-E21E-5987-C7BA0656BE78}"/>
              </a:ext>
            </a:extLst>
          </p:cNvPr>
          <p:cNvSpPr>
            <a:spLocks noGrp="1"/>
          </p:cNvSpPr>
          <p:nvPr>
            <p:ph type="subTitle" idx="1"/>
          </p:nvPr>
        </p:nvSpPr>
        <p:spPr/>
        <p:txBody>
          <a:bodyPr/>
          <a:lstStyle/>
          <a:p>
            <a:r>
              <a:rPr lang="fr-FR" b="1" dirty="0">
                <a:latin typeface="Roboto" panose="02000000000000000000" pitchFamily="2" charset="0"/>
                <a:ea typeface="Roboto" panose="02000000000000000000" pitchFamily="2" charset="0"/>
                <a:cs typeface="Roboto" panose="02000000000000000000" pitchFamily="2" charset="0"/>
              </a:rPr>
              <a:t>Autoconsommation &amp; partage des bénéfices</a:t>
            </a:r>
          </a:p>
        </p:txBody>
      </p:sp>
      <p:sp>
        <p:nvSpPr>
          <p:cNvPr id="5" name="Espace réservé du pied de page 4">
            <a:extLst>
              <a:ext uri="{FF2B5EF4-FFF2-40B4-BE49-F238E27FC236}">
                <a16:creationId xmlns:a16="http://schemas.microsoft.com/office/drawing/2014/main" id="{A1E8937A-A8A5-9BF9-F32F-87F691D16048}"/>
              </a:ext>
            </a:extLst>
          </p:cNvPr>
          <p:cNvSpPr>
            <a:spLocks noGrp="1"/>
          </p:cNvSpPr>
          <p:nvPr>
            <p:ph type="ftr" sz="quarter" idx="11"/>
          </p:nvPr>
        </p:nvSpPr>
        <p:spPr/>
        <p:txBody>
          <a:bodyPr/>
          <a:lstStyle/>
          <a:p>
            <a:r>
              <a:rPr lang="en-US"/>
              <a:t>🟨 denis juillard ingenieur hes sarl </a:t>
            </a:r>
          </a:p>
          <a:p>
            <a:r>
              <a:rPr lang="en-US"/>
              <a:t>     seignette 24, ch 2616 - renan be</a:t>
            </a:r>
          </a:p>
        </p:txBody>
      </p:sp>
      <p:sp>
        <p:nvSpPr>
          <p:cNvPr id="6" name="Espace réservé du numéro de diapositive 5">
            <a:extLst>
              <a:ext uri="{FF2B5EF4-FFF2-40B4-BE49-F238E27FC236}">
                <a16:creationId xmlns:a16="http://schemas.microsoft.com/office/drawing/2014/main" id="{4B4E7AC6-E848-7025-E991-915DDB79F78A}"/>
              </a:ext>
            </a:extLst>
          </p:cNvPr>
          <p:cNvSpPr>
            <a:spLocks noGrp="1"/>
          </p:cNvSpPr>
          <p:nvPr>
            <p:ph type="sldNum" sz="quarter" idx="12"/>
          </p:nvPr>
        </p:nvSpPr>
        <p:spPr/>
        <p:txBody>
          <a:bodyPr/>
          <a:lstStyle/>
          <a:p>
            <a:fld id="{D57F1E4F-1CFF-5643-939E-217C01CDF565}" type="slidenum">
              <a:rPr lang="en-US" smtClean="0"/>
              <a:pPr/>
              <a:t>29</a:t>
            </a:fld>
            <a:endParaRPr lang="en-US"/>
          </a:p>
        </p:txBody>
      </p:sp>
      <p:sp>
        <p:nvSpPr>
          <p:cNvPr id="8" name="Espace réservé de la date 3">
            <a:extLst>
              <a:ext uri="{FF2B5EF4-FFF2-40B4-BE49-F238E27FC236}">
                <a16:creationId xmlns:a16="http://schemas.microsoft.com/office/drawing/2014/main" id="{6966EC43-92FF-DDD0-7B2A-26613A0873C3}"/>
              </a:ext>
            </a:extLst>
          </p:cNvPr>
          <p:cNvSpPr>
            <a:spLocks noGrp="1"/>
          </p:cNvSpPr>
          <p:nvPr>
            <p:ph type="dt" sz="half" idx="10"/>
          </p:nvPr>
        </p:nvSpPr>
        <p:spPr>
          <a:xfrm>
            <a:off x="9838592" y="6392007"/>
            <a:ext cx="839739" cy="269448"/>
          </a:xfrm>
        </p:spPr>
        <p:txBody>
          <a:bodyPr/>
          <a:lstStyle/>
          <a:p>
            <a:r>
              <a:rPr lang="fr-CH" dirty="0"/>
              <a:t>11/02/2023</a:t>
            </a:r>
            <a:endParaRPr lang="en-US" dirty="0"/>
          </a:p>
        </p:txBody>
      </p:sp>
      <p:sp>
        <p:nvSpPr>
          <p:cNvPr id="2" name="ZoneTexte 1">
            <a:extLst>
              <a:ext uri="{FF2B5EF4-FFF2-40B4-BE49-F238E27FC236}">
                <a16:creationId xmlns:a16="http://schemas.microsoft.com/office/drawing/2014/main" id="{1669D98E-4370-1A19-1670-0C7BE5B8A94A}"/>
              </a:ext>
            </a:extLst>
          </p:cNvPr>
          <p:cNvSpPr txBox="1"/>
          <p:nvPr/>
        </p:nvSpPr>
        <p:spPr>
          <a:xfrm>
            <a:off x="251881" y="122251"/>
            <a:ext cx="11645479" cy="877163"/>
          </a:xfrm>
          <a:prstGeom prst="rect">
            <a:avLst/>
          </a:prstGeom>
          <a:noFill/>
        </p:spPr>
        <p:txBody>
          <a:bodyPr wrap="square" rtlCol="0">
            <a:spAutoFit/>
          </a:bodyPr>
          <a:lstStyle/>
          <a:p>
            <a:pPr>
              <a:spcAft>
                <a:spcPts val="600"/>
              </a:spcAft>
            </a:pPr>
            <a:r>
              <a:rPr lang="fr-CH" sz="2800" b="1" dirty="0">
                <a:latin typeface="Roboto" panose="02000000000000000000" pitchFamily="2" charset="0"/>
                <a:ea typeface="Roboto" panose="02000000000000000000" pitchFamily="2" charset="0"/>
                <a:cs typeface="Roboto" panose="02000000000000000000" pitchFamily="2" charset="0"/>
              </a:rPr>
              <a:t>Comment gérer et répartir les gains de l’électricité autoproduite ? </a:t>
            </a:r>
          </a:p>
          <a:p>
            <a:pPr marL="342900" indent="-342900">
              <a:spcAft>
                <a:spcPts val="1200"/>
              </a:spcAft>
              <a:buFont typeface="+mj-lt"/>
              <a:buAutoNum type="arabicPeriod"/>
            </a:pPr>
            <a:endParaRPr lang="fr-CH" dirty="0">
              <a:latin typeface="Roboto" panose="02000000000000000000" pitchFamily="2" charset="0"/>
              <a:ea typeface="Roboto" panose="02000000000000000000" pitchFamily="2" charset="0"/>
              <a:cs typeface="Roboto" panose="02000000000000000000" pitchFamily="2" charset="0"/>
            </a:endParaRPr>
          </a:p>
        </p:txBody>
      </p:sp>
      <p:sp>
        <p:nvSpPr>
          <p:cNvPr id="15" name="ZoneTexte 14">
            <a:extLst>
              <a:ext uri="{FF2B5EF4-FFF2-40B4-BE49-F238E27FC236}">
                <a16:creationId xmlns:a16="http://schemas.microsoft.com/office/drawing/2014/main" id="{F84CCE13-EB8A-5B46-C20C-AFC8F5D8D87A}"/>
              </a:ext>
            </a:extLst>
          </p:cNvPr>
          <p:cNvSpPr txBox="1"/>
          <p:nvPr/>
        </p:nvSpPr>
        <p:spPr>
          <a:xfrm>
            <a:off x="4000498" y="1621965"/>
            <a:ext cx="1037846" cy="276999"/>
          </a:xfrm>
          <a:prstGeom prst="rect">
            <a:avLst/>
          </a:prstGeom>
          <a:noFill/>
        </p:spPr>
        <p:txBody>
          <a:bodyPr wrap="square" rtlCol="0">
            <a:spAutoFit/>
          </a:bodyPr>
          <a:lstStyle/>
          <a:p>
            <a:r>
              <a:rPr lang="fr-FR" sz="1200" b="1" dirty="0">
                <a:solidFill>
                  <a:schemeClr val="accent5"/>
                </a:solidFill>
              </a:rPr>
              <a:t>quotepart</a:t>
            </a:r>
            <a:endParaRPr lang="fr-FR" sz="1400" b="1" dirty="0">
              <a:solidFill>
                <a:schemeClr val="accent5"/>
              </a:solidFill>
            </a:endParaRPr>
          </a:p>
        </p:txBody>
      </p:sp>
      <p:sp>
        <p:nvSpPr>
          <p:cNvPr id="28" name="ZoneTexte 27">
            <a:extLst>
              <a:ext uri="{FF2B5EF4-FFF2-40B4-BE49-F238E27FC236}">
                <a16:creationId xmlns:a16="http://schemas.microsoft.com/office/drawing/2014/main" id="{BF92B120-AB9C-786C-1A72-7D60AB978F29}"/>
              </a:ext>
            </a:extLst>
          </p:cNvPr>
          <p:cNvSpPr txBox="1"/>
          <p:nvPr/>
        </p:nvSpPr>
        <p:spPr>
          <a:xfrm>
            <a:off x="2219217" y="724702"/>
            <a:ext cx="2144957" cy="276999"/>
          </a:xfrm>
          <a:prstGeom prst="rect">
            <a:avLst/>
          </a:prstGeom>
          <a:noFill/>
        </p:spPr>
        <p:txBody>
          <a:bodyPr wrap="square" rtlCol="0">
            <a:spAutoFit/>
          </a:bodyPr>
          <a:lstStyle/>
          <a:p>
            <a:r>
              <a:rPr lang="fr-FR" sz="1200" b="1" dirty="0">
                <a:solidFill>
                  <a:srgbClr val="ECC926"/>
                </a:solidFill>
              </a:rPr>
              <a:t>autoproduction commune</a:t>
            </a:r>
          </a:p>
        </p:txBody>
      </p:sp>
      <p:sp>
        <p:nvSpPr>
          <p:cNvPr id="29" name="ZoneTexte 28">
            <a:extLst>
              <a:ext uri="{FF2B5EF4-FFF2-40B4-BE49-F238E27FC236}">
                <a16:creationId xmlns:a16="http://schemas.microsoft.com/office/drawing/2014/main" id="{89643E1A-ADAF-BDBD-BED7-ECC3493F237B}"/>
              </a:ext>
            </a:extLst>
          </p:cNvPr>
          <p:cNvSpPr txBox="1"/>
          <p:nvPr/>
        </p:nvSpPr>
        <p:spPr>
          <a:xfrm>
            <a:off x="5787854" y="666379"/>
            <a:ext cx="1925392" cy="461665"/>
          </a:xfrm>
          <a:prstGeom prst="rect">
            <a:avLst/>
          </a:prstGeom>
          <a:noFill/>
        </p:spPr>
        <p:txBody>
          <a:bodyPr wrap="square" rtlCol="0">
            <a:spAutoFit/>
          </a:bodyPr>
          <a:lstStyle/>
          <a:p>
            <a:pPr algn="r"/>
            <a:r>
              <a:rPr lang="fr-FR" sz="1200" b="1" dirty="0">
                <a:solidFill>
                  <a:schemeClr val="accent1">
                    <a:lumMod val="75000"/>
                  </a:schemeClr>
                </a:solidFill>
              </a:rPr>
              <a:t>autoconsommation des communs</a:t>
            </a:r>
          </a:p>
        </p:txBody>
      </p:sp>
      <p:sp>
        <p:nvSpPr>
          <p:cNvPr id="30" name="ZoneTexte 29">
            <a:extLst>
              <a:ext uri="{FF2B5EF4-FFF2-40B4-BE49-F238E27FC236}">
                <a16:creationId xmlns:a16="http://schemas.microsoft.com/office/drawing/2014/main" id="{40968F0F-2AAA-03FA-9986-EA02BE6F5A4B}"/>
              </a:ext>
            </a:extLst>
          </p:cNvPr>
          <p:cNvSpPr txBox="1"/>
          <p:nvPr/>
        </p:nvSpPr>
        <p:spPr>
          <a:xfrm>
            <a:off x="2476073" y="4842682"/>
            <a:ext cx="2146617" cy="276999"/>
          </a:xfrm>
          <a:prstGeom prst="rect">
            <a:avLst/>
          </a:prstGeom>
          <a:noFill/>
        </p:spPr>
        <p:txBody>
          <a:bodyPr wrap="square" rtlCol="0">
            <a:spAutoFit/>
          </a:bodyPr>
          <a:lstStyle/>
          <a:p>
            <a:r>
              <a:rPr lang="fr-FR" sz="1200" b="1" dirty="0">
                <a:solidFill>
                  <a:schemeClr val="accent1">
                    <a:lumMod val="75000"/>
                  </a:schemeClr>
                </a:solidFill>
              </a:rPr>
              <a:t>autoconsommation privée</a:t>
            </a:r>
          </a:p>
        </p:txBody>
      </p:sp>
      <p:sp>
        <p:nvSpPr>
          <p:cNvPr id="31" name="ZoneTexte 30">
            <a:extLst>
              <a:ext uri="{FF2B5EF4-FFF2-40B4-BE49-F238E27FC236}">
                <a16:creationId xmlns:a16="http://schemas.microsoft.com/office/drawing/2014/main" id="{6CF09A48-3BF3-5F20-A990-2415BD6BEDFF}"/>
              </a:ext>
            </a:extLst>
          </p:cNvPr>
          <p:cNvSpPr txBox="1"/>
          <p:nvPr/>
        </p:nvSpPr>
        <p:spPr>
          <a:xfrm>
            <a:off x="7300605" y="1787903"/>
            <a:ext cx="1631811" cy="461665"/>
          </a:xfrm>
          <a:prstGeom prst="rect">
            <a:avLst/>
          </a:prstGeom>
          <a:noFill/>
        </p:spPr>
        <p:txBody>
          <a:bodyPr wrap="square" rtlCol="0">
            <a:spAutoFit/>
          </a:bodyPr>
          <a:lstStyle/>
          <a:p>
            <a:pPr algn="r"/>
            <a:r>
              <a:rPr lang="fr-FR" sz="1200" b="1" dirty="0">
                <a:solidFill>
                  <a:srgbClr val="ECC926"/>
                </a:solidFill>
              </a:rPr>
              <a:t>autoconsommation privée</a:t>
            </a:r>
          </a:p>
        </p:txBody>
      </p:sp>
      <p:sp>
        <p:nvSpPr>
          <p:cNvPr id="32" name="ZoneTexte 31">
            <a:extLst>
              <a:ext uri="{FF2B5EF4-FFF2-40B4-BE49-F238E27FC236}">
                <a16:creationId xmlns:a16="http://schemas.microsoft.com/office/drawing/2014/main" id="{2B7389C0-9893-6A99-CDC5-249B2E2B7C80}"/>
              </a:ext>
            </a:extLst>
          </p:cNvPr>
          <p:cNvSpPr txBox="1"/>
          <p:nvPr/>
        </p:nvSpPr>
        <p:spPr>
          <a:xfrm>
            <a:off x="1937884" y="3108440"/>
            <a:ext cx="1679641" cy="461665"/>
          </a:xfrm>
          <a:prstGeom prst="rect">
            <a:avLst/>
          </a:prstGeom>
          <a:noFill/>
        </p:spPr>
        <p:txBody>
          <a:bodyPr wrap="square" rtlCol="0">
            <a:spAutoFit/>
          </a:bodyPr>
          <a:lstStyle/>
          <a:p>
            <a:pPr algn="ctr"/>
            <a:r>
              <a:rPr lang="fr-FR" sz="1200" b="1" dirty="0">
                <a:solidFill>
                  <a:srgbClr val="353CC0"/>
                </a:solidFill>
              </a:rPr>
              <a:t>autoconsommation commune future ?</a:t>
            </a:r>
          </a:p>
        </p:txBody>
      </p:sp>
      <p:sp>
        <p:nvSpPr>
          <p:cNvPr id="33" name="ZoneTexte 32">
            <a:extLst>
              <a:ext uri="{FF2B5EF4-FFF2-40B4-BE49-F238E27FC236}">
                <a16:creationId xmlns:a16="http://schemas.microsoft.com/office/drawing/2014/main" id="{935543A6-40EB-7E24-F2B9-95480C0C50E2}"/>
              </a:ext>
            </a:extLst>
          </p:cNvPr>
          <p:cNvSpPr txBox="1"/>
          <p:nvPr/>
        </p:nvSpPr>
        <p:spPr>
          <a:xfrm>
            <a:off x="3417367" y="2446685"/>
            <a:ext cx="1037846" cy="276999"/>
          </a:xfrm>
          <a:prstGeom prst="rect">
            <a:avLst/>
          </a:prstGeom>
          <a:noFill/>
        </p:spPr>
        <p:txBody>
          <a:bodyPr wrap="square" rtlCol="0">
            <a:spAutoFit/>
          </a:bodyPr>
          <a:lstStyle/>
          <a:p>
            <a:r>
              <a:rPr lang="fr-FR" sz="1200" b="1" dirty="0">
                <a:solidFill>
                  <a:srgbClr val="353CC0"/>
                </a:solidFill>
              </a:rPr>
              <a:t>quotepart</a:t>
            </a:r>
          </a:p>
        </p:txBody>
      </p:sp>
      <p:sp>
        <p:nvSpPr>
          <p:cNvPr id="34" name="ZoneTexte 33">
            <a:extLst>
              <a:ext uri="{FF2B5EF4-FFF2-40B4-BE49-F238E27FC236}">
                <a16:creationId xmlns:a16="http://schemas.microsoft.com/office/drawing/2014/main" id="{DE16113A-5968-55E6-437F-F7469CC9A971}"/>
              </a:ext>
            </a:extLst>
          </p:cNvPr>
          <p:cNvSpPr txBox="1"/>
          <p:nvPr/>
        </p:nvSpPr>
        <p:spPr>
          <a:xfrm>
            <a:off x="7143650" y="2204411"/>
            <a:ext cx="581564" cy="276999"/>
          </a:xfrm>
          <a:prstGeom prst="rect">
            <a:avLst/>
          </a:prstGeom>
          <a:noFill/>
        </p:spPr>
        <p:txBody>
          <a:bodyPr wrap="square" rtlCol="0">
            <a:spAutoFit/>
          </a:bodyPr>
          <a:lstStyle/>
          <a:p>
            <a:r>
              <a:rPr lang="fr-FR" sz="1200" b="1" dirty="0">
                <a:solidFill>
                  <a:srgbClr val="ECC926"/>
                </a:solidFill>
              </a:rPr>
              <a:t>réel</a:t>
            </a:r>
          </a:p>
        </p:txBody>
      </p:sp>
      <p:sp>
        <p:nvSpPr>
          <p:cNvPr id="35" name="ZoneTexte 34">
            <a:extLst>
              <a:ext uri="{FF2B5EF4-FFF2-40B4-BE49-F238E27FC236}">
                <a16:creationId xmlns:a16="http://schemas.microsoft.com/office/drawing/2014/main" id="{F9895079-2563-BD96-7F02-B29675946490}"/>
              </a:ext>
            </a:extLst>
          </p:cNvPr>
          <p:cNvSpPr txBox="1"/>
          <p:nvPr/>
        </p:nvSpPr>
        <p:spPr>
          <a:xfrm>
            <a:off x="3392586" y="3514300"/>
            <a:ext cx="581564" cy="276999"/>
          </a:xfrm>
          <a:prstGeom prst="rect">
            <a:avLst/>
          </a:prstGeom>
          <a:noFill/>
        </p:spPr>
        <p:txBody>
          <a:bodyPr wrap="square" rtlCol="0">
            <a:spAutoFit/>
          </a:bodyPr>
          <a:lstStyle/>
          <a:p>
            <a:r>
              <a:rPr lang="fr-FR" sz="1200" b="1" dirty="0">
                <a:solidFill>
                  <a:schemeClr val="accent1">
                    <a:lumMod val="75000"/>
                  </a:schemeClr>
                </a:solidFill>
              </a:rPr>
              <a:t>réel</a:t>
            </a:r>
          </a:p>
        </p:txBody>
      </p:sp>
      <p:sp>
        <p:nvSpPr>
          <p:cNvPr id="36" name="ZoneTexte 35">
            <a:extLst>
              <a:ext uri="{FF2B5EF4-FFF2-40B4-BE49-F238E27FC236}">
                <a16:creationId xmlns:a16="http://schemas.microsoft.com/office/drawing/2014/main" id="{5D48197D-FC7C-2E70-F83E-B7451E96843B}"/>
              </a:ext>
            </a:extLst>
          </p:cNvPr>
          <p:cNvSpPr txBox="1"/>
          <p:nvPr/>
        </p:nvSpPr>
        <p:spPr>
          <a:xfrm>
            <a:off x="5867548" y="1657370"/>
            <a:ext cx="1038236" cy="276999"/>
          </a:xfrm>
          <a:prstGeom prst="rect">
            <a:avLst/>
          </a:prstGeom>
          <a:noFill/>
        </p:spPr>
        <p:txBody>
          <a:bodyPr wrap="square" rtlCol="0">
            <a:spAutoFit/>
          </a:bodyPr>
          <a:lstStyle/>
          <a:p>
            <a:r>
              <a:rPr lang="fr-FR" sz="1200" b="1" dirty="0">
                <a:solidFill>
                  <a:schemeClr val="accent1">
                    <a:lumMod val="75000"/>
                  </a:schemeClr>
                </a:solidFill>
              </a:rPr>
              <a:t>quotepart</a:t>
            </a:r>
          </a:p>
        </p:txBody>
      </p:sp>
      <p:sp>
        <p:nvSpPr>
          <p:cNvPr id="37" name="ZoneTexte 36">
            <a:extLst>
              <a:ext uri="{FF2B5EF4-FFF2-40B4-BE49-F238E27FC236}">
                <a16:creationId xmlns:a16="http://schemas.microsoft.com/office/drawing/2014/main" id="{26E552BA-32BB-0B4F-34E8-D86B171B8B37}"/>
              </a:ext>
            </a:extLst>
          </p:cNvPr>
          <p:cNvSpPr txBox="1"/>
          <p:nvPr/>
        </p:nvSpPr>
        <p:spPr>
          <a:xfrm>
            <a:off x="4680324" y="641582"/>
            <a:ext cx="819791" cy="276999"/>
          </a:xfrm>
          <a:prstGeom prst="rect">
            <a:avLst/>
          </a:prstGeom>
          <a:noFill/>
        </p:spPr>
        <p:txBody>
          <a:bodyPr wrap="square" rtlCol="0">
            <a:spAutoFit/>
          </a:bodyPr>
          <a:lstStyle/>
          <a:p>
            <a:r>
              <a:rPr lang="fr-FR" sz="1200" b="1" dirty="0">
                <a:solidFill>
                  <a:schemeClr val="accent5"/>
                </a:solidFill>
              </a:rPr>
              <a:t>Genedis</a:t>
            </a:r>
            <a:endParaRPr lang="fr-FR" sz="1400" b="1" dirty="0">
              <a:solidFill>
                <a:schemeClr val="accent5"/>
              </a:solidFill>
            </a:endParaRPr>
          </a:p>
        </p:txBody>
      </p:sp>
      <p:sp>
        <p:nvSpPr>
          <p:cNvPr id="40" name="ZoneTexte 39">
            <a:extLst>
              <a:ext uri="{FF2B5EF4-FFF2-40B4-BE49-F238E27FC236}">
                <a16:creationId xmlns:a16="http://schemas.microsoft.com/office/drawing/2014/main" id="{B6C0411B-84CA-784B-AEDA-4918CD7B68E0}"/>
              </a:ext>
            </a:extLst>
          </p:cNvPr>
          <p:cNvSpPr txBox="1"/>
          <p:nvPr/>
        </p:nvSpPr>
        <p:spPr>
          <a:xfrm>
            <a:off x="7137954" y="2804133"/>
            <a:ext cx="1174519" cy="459968"/>
          </a:xfrm>
          <a:prstGeom prst="rect">
            <a:avLst/>
          </a:prstGeom>
          <a:noFill/>
        </p:spPr>
        <p:txBody>
          <a:bodyPr wrap="square" rtlCol="0">
            <a:spAutoFit/>
          </a:bodyPr>
          <a:lstStyle/>
          <a:p>
            <a:pPr algn="r"/>
            <a:r>
              <a:rPr lang="fr-FR" sz="1200" b="1" dirty="0">
                <a:solidFill>
                  <a:srgbClr val="353CC0"/>
                </a:solidFill>
              </a:rPr>
              <a:t>quotepart + réel</a:t>
            </a:r>
          </a:p>
        </p:txBody>
      </p:sp>
      <p:sp>
        <p:nvSpPr>
          <p:cNvPr id="41" name="ZoneTexte 40">
            <a:extLst>
              <a:ext uri="{FF2B5EF4-FFF2-40B4-BE49-F238E27FC236}">
                <a16:creationId xmlns:a16="http://schemas.microsoft.com/office/drawing/2014/main" id="{F5BEA9C9-9940-9993-7A60-F3AA1F59AE65}"/>
              </a:ext>
            </a:extLst>
          </p:cNvPr>
          <p:cNvSpPr txBox="1"/>
          <p:nvPr/>
        </p:nvSpPr>
        <p:spPr>
          <a:xfrm>
            <a:off x="3191357" y="1880163"/>
            <a:ext cx="1037846" cy="276999"/>
          </a:xfrm>
          <a:prstGeom prst="rect">
            <a:avLst/>
          </a:prstGeom>
          <a:noFill/>
        </p:spPr>
        <p:txBody>
          <a:bodyPr wrap="square" rtlCol="0">
            <a:spAutoFit/>
          </a:bodyPr>
          <a:lstStyle/>
          <a:p>
            <a:r>
              <a:rPr lang="fr-FR" sz="1200" b="1" dirty="0">
                <a:solidFill>
                  <a:srgbClr val="ECC926"/>
                </a:solidFill>
              </a:rPr>
              <a:t>quotepart</a:t>
            </a:r>
          </a:p>
        </p:txBody>
      </p:sp>
      <p:sp>
        <p:nvSpPr>
          <p:cNvPr id="48" name="Ellipse 47">
            <a:extLst>
              <a:ext uri="{FF2B5EF4-FFF2-40B4-BE49-F238E27FC236}">
                <a16:creationId xmlns:a16="http://schemas.microsoft.com/office/drawing/2014/main" id="{CA19B461-7699-1BE8-D6C3-FF849F46B856}"/>
              </a:ext>
            </a:extLst>
          </p:cNvPr>
          <p:cNvSpPr/>
          <p:nvPr/>
        </p:nvSpPr>
        <p:spPr>
          <a:xfrm>
            <a:off x="7632422" y="1088072"/>
            <a:ext cx="748603" cy="745378"/>
          </a:xfrm>
          <a:prstGeom prst="ellipse">
            <a:avLst/>
          </a:prstGeom>
          <a:solidFill>
            <a:srgbClr val="ECC92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pic>
        <p:nvPicPr>
          <p:cNvPr id="50" name="Graphique 49" descr="Douche avec un remplissage uni">
            <a:extLst>
              <a:ext uri="{FF2B5EF4-FFF2-40B4-BE49-F238E27FC236}">
                <a16:creationId xmlns:a16="http://schemas.microsoft.com/office/drawing/2014/main" id="{CDF63E3A-B6C5-A60C-12E9-AD1AB15B97AB}"/>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748485" y="1162650"/>
            <a:ext cx="521409" cy="521409"/>
          </a:xfrm>
          <a:prstGeom prst="rect">
            <a:avLst/>
          </a:prstGeom>
        </p:spPr>
      </p:pic>
      <p:sp>
        <p:nvSpPr>
          <p:cNvPr id="51" name="Virage 50">
            <a:extLst>
              <a:ext uri="{FF2B5EF4-FFF2-40B4-BE49-F238E27FC236}">
                <a16:creationId xmlns:a16="http://schemas.microsoft.com/office/drawing/2014/main" id="{BE45A6F9-AB9F-96FA-398A-3B16108E185B}"/>
              </a:ext>
            </a:extLst>
          </p:cNvPr>
          <p:cNvSpPr/>
          <p:nvPr/>
        </p:nvSpPr>
        <p:spPr>
          <a:xfrm>
            <a:off x="6820119" y="1395374"/>
            <a:ext cx="822575" cy="865914"/>
          </a:xfrm>
          <a:prstGeom prst="bentArrow">
            <a:avLst>
              <a:gd name="adj1" fmla="val 5016"/>
              <a:gd name="adj2" fmla="val 8138"/>
              <a:gd name="adj3" fmla="val 16257"/>
              <a:gd name="adj4" fmla="val 43750"/>
            </a:avLst>
          </a:prstGeom>
          <a:solidFill>
            <a:schemeClr val="bg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3" name="ZoneTexte 52">
            <a:extLst>
              <a:ext uri="{FF2B5EF4-FFF2-40B4-BE49-F238E27FC236}">
                <a16:creationId xmlns:a16="http://schemas.microsoft.com/office/drawing/2014/main" id="{A619D3BA-6995-28A1-C40C-3893699EBF35}"/>
              </a:ext>
            </a:extLst>
          </p:cNvPr>
          <p:cNvSpPr txBox="1"/>
          <p:nvPr/>
        </p:nvSpPr>
        <p:spPr>
          <a:xfrm>
            <a:off x="6682885" y="1210504"/>
            <a:ext cx="1037846" cy="276999"/>
          </a:xfrm>
          <a:prstGeom prst="rect">
            <a:avLst/>
          </a:prstGeom>
          <a:noFill/>
        </p:spPr>
        <p:txBody>
          <a:bodyPr wrap="square" rtlCol="0">
            <a:spAutoFit/>
          </a:bodyPr>
          <a:lstStyle/>
          <a:p>
            <a:r>
              <a:rPr lang="fr-FR" sz="1200" b="1" dirty="0">
                <a:solidFill>
                  <a:srgbClr val="ECC926"/>
                </a:solidFill>
              </a:rPr>
              <a:t>quotepart</a:t>
            </a:r>
          </a:p>
        </p:txBody>
      </p:sp>
    </p:spTree>
    <p:extLst>
      <p:ext uri="{BB962C8B-B14F-4D97-AF65-F5344CB8AC3E}">
        <p14:creationId xmlns:p14="http://schemas.microsoft.com/office/powerpoint/2010/main" val="109183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ppt_x"/>
                                          </p:val>
                                        </p:tav>
                                        <p:tav tm="100000">
                                          <p:val>
                                            <p:strVal val="#ppt_x"/>
                                          </p:val>
                                        </p:tav>
                                      </p:tavLst>
                                    </p:anim>
                                    <p:anim calcmode="lin" valueType="num">
                                      <p:cBhvr additive="base">
                                        <p:cTn id="48" dur="500" fill="hold"/>
                                        <p:tgtEl>
                                          <p:spTgt spid="3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fill="hold"/>
                                        <p:tgtEl>
                                          <p:spTgt spid="41"/>
                                        </p:tgtEl>
                                        <p:attrNameLst>
                                          <p:attrName>ppt_x</p:attrName>
                                        </p:attrNameLst>
                                      </p:cBhvr>
                                      <p:tavLst>
                                        <p:tav tm="0">
                                          <p:val>
                                            <p:strVal val="#ppt_x"/>
                                          </p:val>
                                        </p:tav>
                                        <p:tav tm="100000">
                                          <p:val>
                                            <p:strVal val="#ppt_x"/>
                                          </p:val>
                                        </p:tav>
                                      </p:tavLst>
                                    </p:anim>
                                    <p:anim calcmode="lin" valueType="num">
                                      <p:cBhvr additive="base">
                                        <p:cTn id="52" dur="500" fill="hold"/>
                                        <p:tgtEl>
                                          <p:spTgt spid="4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ppt_x"/>
                                          </p:val>
                                        </p:tav>
                                        <p:tav tm="100000">
                                          <p:val>
                                            <p:strVal val="#ppt_x"/>
                                          </p:val>
                                        </p:tav>
                                      </p:tavLst>
                                    </p:anim>
                                    <p:anim calcmode="lin" valueType="num">
                                      <p:cBhvr additive="base">
                                        <p:cTn id="68" dur="500" fill="hold"/>
                                        <p:tgtEl>
                                          <p:spTgt spid="3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additive="base">
                                        <p:cTn id="71" dur="500" fill="hold"/>
                                        <p:tgtEl>
                                          <p:spTgt spid="40"/>
                                        </p:tgtEl>
                                        <p:attrNameLst>
                                          <p:attrName>ppt_x</p:attrName>
                                        </p:attrNameLst>
                                      </p:cBhvr>
                                      <p:tavLst>
                                        <p:tav tm="0">
                                          <p:val>
                                            <p:strVal val="#ppt_x"/>
                                          </p:val>
                                        </p:tav>
                                        <p:tav tm="100000">
                                          <p:val>
                                            <p:strVal val="#ppt_x"/>
                                          </p:val>
                                        </p:tav>
                                      </p:tavLst>
                                    </p:anim>
                                    <p:anim calcmode="lin" valueType="num">
                                      <p:cBhvr additive="base">
                                        <p:cTn id="72" dur="500" fill="hold"/>
                                        <p:tgtEl>
                                          <p:spTgt spid="4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53"/>
                                        </p:tgtEl>
                                        <p:attrNameLst>
                                          <p:attrName>style.visibility</p:attrName>
                                        </p:attrNameLst>
                                      </p:cBhvr>
                                      <p:to>
                                        <p:strVal val="visible"/>
                                      </p:to>
                                    </p:set>
                                    <p:anim calcmode="lin" valueType="num">
                                      <p:cBhvr additive="base">
                                        <p:cTn id="75" dur="500" fill="hold"/>
                                        <p:tgtEl>
                                          <p:spTgt spid="53"/>
                                        </p:tgtEl>
                                        <p:attrNameLst>
                                          <p:attrName>ppt_x</p:attrName>
                                        </p:attrNameLst>
                                      </p:cBhvr>
                                      <p:tavLst>
                                        <p:tav tm="0">
                                          <p:val>
                                            <p:strVal val="#ppt_x"/>
                                          </p:val>
                                        </p:tav>
                                        <p:tav tm="100000">
                                          <p:val>
                                            <p:strVal val="#ppt_x"/>
                                          </p:val>
                                        </p:tav>
                                      </p:tavLst>
                                    </p:anim>
                                    <p:anim calcmode="lin" valueType="num">
                                      <p:cBhvr additive="base">
                                        <p:cTn id="76"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P spid="28" grpId="0"/>
      <p:bldP spid="29" grpId="0"/>
      <p:bldP spid="30" grpId="0"/>
      <p:bldP spid="31" grpId="0"/>
      <p:bldP spid="32" grpId="0"/>
      <p:bldP spid="33" grpId="0"/>
      <p:bldP spid="34" grpId="0"/>
      <p:bldP spid="35" grpId="0"/>
      <p:bldP spid="36" grpId="0"/>
      <p:bldP spid="37" grpId="0"/>
      <p:bldP spid="40" grpId="0"/>
      <p:bldP spid="41" grpId="0"/>
      <p:bldP spid="5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1174A16F-2C70-E21E-5987-C7BA0656BE78}"/>
              </a:ext>
            </a:extLst>
          </p:cNvPr>
          <p:cNvSpPr>
            <a:spLocks noGrp="1"/>
          </p:cNvSpPr>
          <p:nvPr>
            <p:ph type="subTitle" idx="1"/>
          </p:nvPr>
        </p:nvSpPr>
        <p:spPr/>
        <p:txBody>
          <a:bodyPr/>
          <a:lstStyle/>
          <a:p>
            <a:r>
              <a:rPr lang="fr-FR" b="1" dirty="0">
                <a:latin typeface="Roboto" panose="02000000000000000000" pitchFamily="2" charset="0"/>
                <a:ea typeface="Roboto" panose="02000000000000000000" pitchFamily="2" charset="0"/>
                <a:cs typeface="Roboto" panose="02000000000000000000" pitchFamily="2" charset="0"/>
              </a:rPr>
              <a:t>Recommandation audit énergétique CECB+</a:t>
            </a:r>
          </a:p>
        </p:txBody>
      </p:sp>
      <p:sp>
        <p:nvSpPr>
          <p:cNvPr id="5" name="Espace réservé du pied de page 4">
            <a:extLst>
              <a:ext uri="{FF2B5EF4-FFF2-40B4-BE49-F238E27FC236}">
                <a16:creationId xmlns:a16="http://schemas.microsoft.com/office/drawing/2014/main" id="{A1E8937A-A8A5-9BF9-F32F-87F691D16048}"/>
              </a:ext>
            </a:extLst>
          </p:cNvPr>
          <p:cNvSpPr>
            <a:spLocks noGrp="1"/>
          </p:cNvSpPr>
          <p:nvPr>
            <p:ph type="ftr" sz="quarter" idx="11"/>
          </p:nvPr>
        </p:nvSpPr>
        <p:spPr/>
        <p:txBody>
          <a:bodyPr/>
          <a:lstStyle/>
          <a:p>
            <a:r>
              <a:rPr lang="en-US" dirty="0"/>
              <a:t>🟨 denis juillard ingenieur hes sarl </a:t>
            </a:r>
          </a:p>
          <a:p>
            <a:r>
              <a:rPr lang="en-US" dirty="0"/>
              <a:t>     seignette 24, ch 2616 - renan be</a:t>
            </a:r>
          </a:p>
        </p:txBody>
      </p:sp>
      <p:sp>
        <p:nvSpPr>
          <p:cNvPr id="6" name="Espace réservé du numéro de diapositive 5">
            <a:extLst>
              <a:ext uri="{FF2B5EF4-FFF2-40B4-BE49-F238E27FC236}">
                <a16:creationId xmlns:a16="http://schemas.microsoft.com/office/drawing/2014/main" id="{4B4E7AC6-E848-7025-E991-915DDB79F78A}"/>
              </a:ext>
            </a:extLst>
          </p:cNvPr>
          <p:cNvSpPr>
            <a:spLocks noGrp="1"/>
          </p:cNvSpPr>
          <p:nvPr>
            <p:ph type="sldNum" sz="quarter" idx="12"/>
          </p:nvPr>
        </p:nvSpPr>
        <p:spPr/>
        <p:txBody>
          <a:bodyPr/>
          <a:lstStyle/>
          <a:p>
            <a:fld id="{D57F1E4F-1CFF-5643-939E-217C01CDF565}" type="slidenum">
              <a:rPr lang="en-US" smtClean="0"/>
              <a:pPr/>
              <a:t>30</a:t>
            </a:fld>
            <a:endParaRPr lang="en-US"/>
          </a:p>
        </p:txBody>
      </p:sp>
      <p:sp>
        <p:nvSpPr>
          <p:cNvPr id="4" name="ZoneTexte 3">
            <a:extLst>
              <a:ext uri="{FF2B5EF4-FFF2-40B4-BE49-F238E27FC236}">
                <a16:creationId xmlns:a16="http://schemas.microsoft.com/office/drawing/2014/main" id="{7C656D5D-91DA-B8F2-1BAC-B0D2796CEA84}"/>
              </a:ext>
            </a:extLst>
          </p:cNvPr>
          <p:cNvSpPr txBox="1"/>
          <p:nvPr/>
        </p:nvSpPr>
        <p:spPr>
          <a:xfrm>
            <a:off x="252739" y="112737"/>
            <a:ext cx="11842806" cy="5139869"/>
          </a:xfrm>
          <a:prstGeom prst="rect">
            <a:avLst/>
          </a:prstGeom>
          <a:noFill/>
        </p:spPr>
        <p:txBody>
          <a:bodyPr wrap="square">
            <a:spAutoFit/>
          </a:bodyPr>
          <a:lstStyle/>
          <a:p>
            <a:pPr>
              <a:spcAft>
                <a:spcPts val="600"/>
              </a:spcAft>
            </a:pPr>
            <a:r>
              <a:rPr lang="fr-CH" sz="2800" b="1"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Certificat Energétique Cantonal du Bâtiment – Plus (améliorations)</a:t>
            </a:r>
          </a:p>
          <a:p>
            <a:pPr>
              <a:spcAft>
                <a:spcPts val="600"/>
              </a:spcAft>
            </a:pPr>
            <a:r>
              <a:rPr lang="fr-CH"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2011 CECB (caractéristiques énergétiques du bâtiment sans plan d’améliorations potentiel)</a:t>
            </a:r>
          </a:p>
          <a:p>
            <a:pPr>
              <a:spcAft>
                <a:spcPts val="600"/>
              </a:spcAft>
            </a:pPr>
            <a:r>
              <a:rPr lang="fr-CH"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Dans le même temps qu'un projet d’installation de panneaux solaires, il peut être intéressant de réaliser un audit énergétique complémentaire de la copropriété Viognier pour vous guider dans les différentes opérations prioritaires à mener. L’isolation (notamment la toiture) et le système de chauffage devraient être optimisés au préalable ou pour le moins planifié afin de garantir (à terme) une efficacité énergétique optimale.</a:t>
            </a:r>
            <a:endParaRPr lang="fr-CH" dirty="0">
              <a:solidFill>
                <a:srgbClr val="FFFFFF"/>
              </a:solidFill>
              <a:latin typeface="Roboto" panose="02000000000000000000" pitchFamily="2" charset="0"/>
              <a:ea typeface="Roboto" panose="02000000000000000000" pitchFamily="2" charset="0"/>
              <a:cs typeface="Roboto" panose="02000000000000000000" pitchFamily="2" charset="0"/>
            </a:endParaRPr>
          </a:p>
          <a:p>
            <a:pPr>
              <a:spcAft>
                <a:spcPts val="600"/>
              </a:spcAft>
            </a:pPr>
            <a:r>
              <a:rPr lang="fr-CH" dirty="0">
                <a:latin typeface="Roboto" panose="02000000000000000000" pitchFamily="2" charset="0"/>
                <a:ea typeface="Roboto" panose="02000000000000000000" pitchFamily="2" charset="0"/>
                <a:cs typeface="Roboto" panose="02000000000000000000" pitchFamily="2" charset="0"/>
              </a:rPr>
              <a:t>Le CECB-Plus constitue un outil d'information efficace, générant une prise de conscience importante sur la qualité énergétique réelle de votre bâtiment et un fort effet d’incitation à l’assainissement énergétique.</a:t>
            </a:r>
          </a:p>
          <a:p>
            <a:pPr>
              <a:spcAft>
                <a:spcPts val="600"/>
              </a:spcAft>
            </a:pPr>
            <a:r>
              <a:rPr lang="fr-CH" dirty="0">
                <a:solidFill>
                  <a:srgbClr val="FFFFFF"/>
                </a:solidFill>
                <a:latin typeface="Roboto" panose="02000000000000000000" pitchFamily="2" charset="0"/>
                <a:ea typeface="Roboto" panose="02000000000000000000" pitchFamily="2" charset="0"/>
                <a:cs typeface="Roboto" panose="02000000000000000000" pitchFamily="2" charset="0"/>
              </a:rPr>
              <a:t>CECB-Plus, canton du Valais : pas d’octroi de subvention cantonale. Certaines banques subventionnent mais souvent lié à un prêt hypothécaire ultérieur. </a:t>
            </a:r>
            <a:r>
              <a:rPr lang="fr-CH" dirty="0">
                <a:latin typeface="Roboto" panose="02000000000000000000" pitchFamily="2" charset="0"/>
                <a:ea typeface="Roboto" panose="02000000000000000000" pitchFamily="2" charset="0"/>
                <a:cs typeface="Roboto" panose="02000000000000000000" pitchFamily="2" charset="0"/>
              </a:rPr>
              <a:t>CECB-Plus (audit) pour un petit immeuble de 10 appartements : dès CHF 3’500.- à CHF 5’000.-</a:t>
            </a:r>
            <a:endParaRPr lang="fr-CH" dirty="0">
              <a:solidFill>
                <a:srgbClr val="FFFFFF"/>
              </a:solidFill>
              <a:latin typeface="Roboto" panose="02000000000000000000" pitchFamily="2" charset="0"/>
              <a:ea typeface="Roboto" panose="02000000000000000000" pitchFamily="2" charset="0"/>
              <a:cs typeface="Roboto" panose="02000000000000000000" pitchFamily="2" charset="0"/>
            </a:endParaRPr>
          </a:p>
          <a:p>
            <a:pPr>
              <a:spcAft>
                <a:spcPts val="600"/>
              </a:spcAft>
            </a:pPr>
            <a:r>
              <a:rPr lang="fr-CH" b="0" i="0" u="none" strike="noStrike" dirty="0">
                <a:effectLst/>
                <a:latin typeface="Roboto" panose="02000000000000000000" pitchFamily="2" charset="0"/>
                <a:ea typeface="Roboto" panose="02000000000000000000" pitchFamily="2" charset="0"/>
                <a:cs typeface="Roboto" panose="02000000000000000000" pitchFamily="2" charset="0"/>
              </a:rPr>
              <a:t>Quelles sont les principales étapes pour établir un audit ?</a:t>
            </a:r>
          </a:p>
          <a:p>
            <a:pPr algn="l">
              <a:spcAft>
                <a:spcPts val="600"/>
              </a:spcAft>
            </a:pPr>
            <a:r>
              <a:rPr lang="fr-CH" b="0" i="0" u="none" strike="noStrike" dirty="0">
                <a:effectLst/>
                <a:latin typeface="Roboto" panose="02000000000000000000" pitchFamily="2" charset="0"/>
                <a:ea typeface="Roboto" panose="02000000000000000000" pitchFamily="2" charset="0"/>
                <a:cs typeface="Roboto" panose="02000000000000000000" pitchFamily="2" charset="0"/>
              </a:rPr>
              <a:t>Contacter un conseiller accrédité afin d’obtenir une offre de prestations pour analyse de votre bâtiment. Il effectue ensuite les calculs et les simulations nécessaires et prépare le rapport comprenant notamment des propositions de scénarios de rénovations dont il présente les résultats au propriétaire. Après cette présentation, les copropriétaires sont libres d’entreprendre ou non les travaux. Le rapport reste valable pour une longue durée.</a:t>
            </a:r>
            <a:endParaRPr lang="fr-CH"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endParaRPr>
          </a:p>
        </p:txBody>
      </p:sp>
      <p:sp>
        <p:nvSpPr>
          <p:cNvPr id="8" name="Espace réservé de la date 3">
            <a:extLst>
              <a:ext uri="{FF2B5EF4-FFF2-40B4-BE49-F238E27FC236}">
                <a16:creationId xmlns:a16="http://schemas.microsoft.com/office/drawing/2014/main" id="{6966EC43-92FF-DDD0-7B2A-26613A0873C3}"/>
              </a:ext>
            </a:extLst>
          </p:cNvPr>
          <p:cNvSpPr>
            <a:spLocks noGrp="1"/>
          </p:cNvSpPr>
          <p:nvPr>
            <p:ph type="dt" sz="half" idx="10"/>
          </p:nvPr>
        </p:nvSpPr>
        <p:spPr>
          <a:xfrm>
            <a:off x="9838592" y="6392007"/>
            <a:ext cx="839739" cy="269448"/>
          </a:xfrm>
        </p:spPr>
        <p:txBody>
          <a:bodyPr/>
          <a:lstStyle/>
          <a:p>
            <a:r>
              <a:rPr lang="fr-CH" dirty="0"/>
              <a:t>11/02/2023</a:t>
            </a:r>
            <a:endParaRPr lang="en-US" dirty="0"/>
          </a:p>
        </p:txBody>
      </p:sp>
    </p:spTree>
    <p:extLst>
      <p:ext uri="{BB962C8B-B14F-4D97-AF65-F5344CB8AC3E}">
        <p14:creationId xmlns:p14="http://schemas.microsoft.com/office/powerpoint/2010/main" val="244873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dissolv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1174A16F-2C70-E21E-5987-C7BA0656BE78}"/>
              </a:ext>
            </a:extLst>
          </p:cNvPr>
          <p:cNvSpPr>
            <a:spLocks noGrp="1"/>
          </p:cNvSpPr>
          <p:nvPr>
            <p:ph type="subTitle" idx="1"/>
          </p:nvPr>
        </p:nvSpPr>
        <p:spPr/>
        <p:txBody>
          <a:bodyPr/>
          <a:lstStyle/>
          <a:p>
            <a:r>
              <a:rPr lang="fr-FR" b="1" dirty="0">
                <a:latin typeface="Roboto" panose="02000000000000000000" pitchFamily="2" charset="0"/>
                <a:ea typeface="Roboto" panose="02000000000000000000" pitchFamily="2" charset="0"/>
                <a:cs typeface="Roboto" panose="02000000000000000000" pitchFamily="2" charset="0"/>
              </a:rPr>
              <a:t>Bornes électriques pour voitures et vélos électriques</a:t>
            </a:r>
          </a:p>
        </p:txBody>
      </p:sp>
      <p:sp>
        <p:nvSpPr>
          <p:cNvPr id="5" name="Espace réservé du pied de page 4">
            <a:extLst>
              <a:ext uri="{FF2B5EF4-FFF2-40B4-BE49-F238E27FC236}">
                <a16:creationId xmlns:a16="http://schemas.microsoft.com/office/drawing/2014/main" id="{A1E8937A-A8A5-9BF9-F32F-87F691D16048}"/>
              </a:ext>
            </a:extLst>
          </p:cNvPr>
          <p:cNvSpPr>
            <a:spLocks noGrp="1"/>
          </p:cNvSpPr>
          <p:nvPr>
            <p:ph type="ftr" sz="quarter" idx="11"/>
          </p:nvPr>
        </p:nvSpPr>
        <p:spPr/>
        <p:txBody>
          <a:bodyPr/>
          <a:lstStyle/>
          <a:p>
            <a:r>
              <a:rPr lang="en-US"/>
              <a:t>🟨 denis juillard ingenieur hes sarl </a:t>
            </a:r>
          </a:p>
          <a:p>
            <a:r>
              <a:rPr lang="en-US"/>
              <a:t>     seignette 24, ch 2616 - renan be</a:t>
            </a:r>
          </a:p>
        </p:txBody>
      </p:sp>
      <p:sp>
        <p:nvSpPr>
          <p:cNvPr id="6" name="Espace réservé du numéro de diapositive 5">
            <a:extLst>
              <a:ext uri="{FF2B5EF4-FFF2-40B4-BE49-F238E27FC236}">
                <a16:creationId xmlns:a16="http://schemas.microsoft.com/office/drawing/2014/main" id="{4B4E7AC6-E848-7025-E991-915DDB79F78A}"/>
              </a:ext>
            </a:extLst>
          </p:cNvPr>
          <p:cNvSpPr>
            <a:spLocks noGrp="1"/>
          </p:cNvSpPr>
          <p:nvPr>
            <p:ph type="sldNum" sz="quarter" idx="12"/>
          </p:nvPr>
        </p:nvSpPr>
        <p:spPr/>
        <p:txBody>
          <a:bodyPr/>
          <a:lstStyle/>
          <a:p>
            <a:fld id="{D57F1E4F-1CFF-5643-939E-217C01CDF565}" type="slidenum">
              <a:rPr lang="en-US" smtClean="0"/>
              <a:pPr/>
              <a:t>31</a:t>
            </a:fld>
            <a:endParaRPr lang="en-US"/>
          </a:p>
        </p:txBody>
      </p:sp>
      <p:sp>
        <p:nvSpPr>
          <p:cNvPr id="4" name="Espace réservé de la date 3">
            <a:extLst>
              <a:ext uri="{FF2B5EF4-FFF2-40B4-BE49-F238E27FC236}">
                <a16:creationId xmlns:a16="http://schemas.microsoft.com/office/drawing/2014/main" id="{04EC9EEE-B1A3-E434-7E2F-07BE1BAF0BAC}"/>
              </a:ext>
            </a:extLst>
          </p:cNvPr>
          <p:cNvSpPr>
            <a:spLocks noGrp="1"/>
          </p:cNvSpPr>
          <p:nvPr>
            <p:ph type="dt" sz="half" idx="10"/>
          </p:nvPr>
        </p:nvSpPr>
        <p:spPr>
          <a:xfrm>
            <a:off x="9838592" y="6392007"/>
            <a:ext cx="839739" cy="269448"/>
          </a:xfrm>
        </p:spPr>
        <p:txBody>
          <a:bodyPr/>
          <a:lstStyle/>
          <a:p>
            <a:r>
              <a:rPr lang="fr-CH" dirty="0"/>
              <a:t>11/02/2023</a:t>
            </a:r>
            <a:endParaRPr lang="en-US" dirty="0"/>
          </a:p>
        </p:txBody>
      </p:sp>
      <p:sp>
        <p:nvSpPr>
          <p:cNvPr id="7" name="ZoneTexte 6">
            <a:extLst>
              <a:ext uri="{FF2B5EF4-FFF2-40B4-BE49-F238E27FC236}">
                <a16:creationId xmlns:a16="http://schemas.microsoft.com/office/drawing/2014/main" id="{9720847B-358B-1F98-861B-818198C8CF53}"/>
              </a:ext>
            </a:extLst>
          </p:cNvPr>
          <p:cNvSpPr txBox="1"/>
          <p:nvPr/>
        </p:nvSpPr>
        <p:spPr>
          <a:xfrm>
            <a:off x="252739" y="112737"/>
            <a:ext cx="11842806" cy="4231928"/>
          </a:xfrm>
          <a:prstGeom prst="rect">
            <a:avLst/>
          </a:prstGeom>
          <a:noFill/>
        </p:spPr>
        <p:txBody>
          <a:bodyPr wrap="square">
            <a:spAutoFit/>
          </a:bodyPr>
          <a:lstStyle/>
          <a:p>
            <a:pPr>
              <a:spcAft>
                <a:spcPts val="600"/>
              </a:spcAft>
            </a:pPr>
            <a:r>
              <a:rPr lang="fr-CH" sz="2800" b="1"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2035</a:t>
            </a:r>
          </a:p>
          <a:p>
            <a:pPr>
              <a:spcAft>
                <a:spcPts val="600"/>
              </a:spcAft>
            </a:pPr>
            <a:r>
              <a:rPr lang="fr-CH" dirty="0">
                <a:latin typeface="Roboto" panose="02000000000000000000" pitchFamily="2" charset="0"/>
                <a:ea typeface="Roboto" panose="02000000000000000000" pitchFamily="2" charset="0"/>
                <a:cs typeface="Roboto" panose="02000000000000000000" pitchFamily="2" charset="0"/>
              </a:rPr>
              <a:t>L'UE a entériné l'acte de décès des véhicules neufs à moteur thermique pour 2035. Eurodéputés et Etats membres ont trouvé un accord sur cette réglementation emblématique pour les objectifs climatiques européens</a:t>
            </a:r>
            <a:r>
              <a:rPr lang="fr-CH" b="0" i="0" u="none" strike="noStrike" dirty="0">
                <a:effectLst/>
                <a:latin typeface="Roboto" panose="02000000000000000000" pitchFamily="2" charset="0"/>
                <a:ea typeface="Roboto" panose="02000000000000000000" pitchFamily="2" charset="0"/>
                <a:cs typeface="Roboto" panose="02000000000000000000" pitchFamily="2" charset="0"/>
              </a:rPr>
              <a:t>. Le </a:t>
            </a:r>
            <a:r>
              <a:rPr lang="fr-CH" dirty="0">
                <a:latin typeface="Roboto" panose="02000000000000000000" pitchFamily="2" charset="0"/>
                <a:ea typeface="Roboto" panose="02000000000000000000" pitchFamily="2" charset="0"/>
                <a:cs typeface="Roboto" panose="02000000000000000000" pitchFamily="2" charset="0"/>
              </a:rPr>
              <a:t>P</a:t>
            </a:r>
            <a:r>
              <a:rPr lang="fr-CH" b="0" i="0" u="none" strike="noStrike" dirty="0">
                <a:effectLst/>
                <a:latin typeface="Roboto" panose="02000000000000000000" pitchFamily="2" charset="0"/>
                <a:ea typeface="Roboto" panose="02000000000000000000" pitchFamily="2" charset="0"/>
                <a:cs typeface="Roboto" panose="02000000000000000000" pitchFamily="2" charset="0"/>
              </a:rPr>
              <a:t>arlement européen a confirmé ce fait le 15 février 2023.</a:t>
            </a:r>
          </a:p>
          <a:p>
            <a:pPr>
              <a:spcAft>
                <a:spcPts val="600"/>
              </a:spcAft>
            </a:pPr>
            <a:r>
              <a:rPr lang="fr-CH" b="0" i="0" u="none" strike="noStrike" dirty="0">
                <a:effectLst/>
                <a:latin typeface="Roboto" panose="02000000000000000000" pitchFamily="2" charset="0"/>
                <a:ea typeface="Roboto" panose="02000000000000000000" pitchFamily="2" charset="0"/>
                <a:cs typeface="Roboto" panose="02000000000000000000" pitchFamily="2" charset="0"/>
              </a:rPr>
              <a:t>Il est vraisemblable que la Suisse s’alignera, même si la ‘Commission fédérale des transports’ s’y oppose pour l’instant. Dans tous les cas, les copropriétaires achetant européen n’auront pas le choix. Deux tiers des constructeurs de voitures promettent d’être 100% électrique entre 2025 et 2030.</a:t>
            </a:r>
          </a:p>
          <a:p>
            <a:pPr>
              <a:spcAft>
                <a:spcPts val="600"/>
              </a:spcAft>
            </a:pPr>
            <a:r>
              <a:rPr lang="fr-CH" dirty="0">
                <a:solidFill>
                  <a:srgbClr val="FFFFFF"/>
                </a:solidFill>
                <a:latin typeface="Roboto" panose="02000000000000000000" pitchFamily="2" charset="0"/>
                <a:ea typeface="Roboto" panose="02000000000000000000" pitchFamily="2" charset="0"/>
                <a:cs typeface="Roboto" panose="02000000000000000000" pitchFamily="2" charset="0"/>
              </a:rPr>
              <a:t>Il sera dès lors intéressant de pouvoir recharger vos futures voitures électriques directement depuis Le Viognier en utilisant votre énergie électrique verte, avec ou sans Horizon.</a:t>
            </a:r>
          </a:p>
          <a:p>
            <a:pPr>
              <a:spcAft>
                <a:spcPts val="600"/>
              </a:spcAft>
            </a:pPr>
            <a:r>
              <a:rPr lang="fr-CH"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Planifier une borne (parking) ou plusieurs bornes (garages) sera apprécié par les copropriétaires. </a:t>
            </a:r>
            <a:r>
              <a:rPr lang="fr-CH" dirty="0">
                <a:solidFill>
                  <a:srgbClr val="FFFFFF"/>
                </a:solidFill>
                <a:latin typeface="Roboto" panose="02000000000000000000" pitchFamily="2" charset="0"/>
                <a:ea typeface="Roboto" panose="02000000000000000000" pitchFamily="2" charset="0"/>
                <a:cs typeface="Roboto" panose="02000000000000000000" pitchFamily="2" charset="0"/>
              </a:rPr>
              <a:t>De même pour vos VTT électriques (prises 240V, inexistantes en extérieur). La taxation peut se faire via Climkit et une carte personnelle.</a:t>
            </a:r>
            <a:endParaRPr lang="fr-CH"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endParaRPr>
          </a:p>
          <a:p>
            <a:pPr>
              <a:spcAft>
                <a:spcPts val="600"/>
              </a:spcAft>
            </a:pPr>
            <a:r>
              <a:rPr lang="fr-CH" dirty="0">
                <a:solidFill>
                  <a:srgbClr val="FFFFFF"/>
                </a:solidFill>
                <a:latin typeface="Roboto" panose="02000000000000000000" pitchFamily="2" charset="0"/>
                <a:ea typeface="Roboto" panose="02000000000000000000" pitchFamily="2" charset="0"/>
                <a:cs typeface="Roboto" panose="02000000000000000000" pitchFamily="2" charset="0"/>
              </a:rPr>
              <a:t>Aussi, je suggère d’intégrer ce point dans vos réflexions solaires, quitte à le réaliser plus tard.</a:t>
            </a:r>
            <a:endParaRPr lang="fr-CH"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79266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ssolv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dissolv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dissolve">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1174A16F-2C70-E21E-5987-C7BA0656BE78}"/>
              </a:ext>
            </a:extLst>
          </p:cNvPr>
          <p:cNvSpPr>
            <a:spLocks noGrp="1"/>
          </p:cNvSpPr>
          <p:nvPr>
            <p:ph type="subTitle" idx="1"/>
          </p:nvPr>
        </p:nvSpPr>
        <p:spPr/>
        <p:txBody>
          <a:bodyPr/>
          <a:lstStyle/>
          <a:p>
            <a:r>
              <a:rPr lang="fr-FR" b="1" dirty="0">
                <a:latin typeface="Roboto" panose="02000000000000000000" pitchFamily="2" charset="0"/>
                <a:ea typeface="Roboto" panose="02000000000000000000" pitchFamily="2" charset="0"/>
                <a:cs typeface="Roboto" panose="02000000000000000000" pitchFamily="2" charset="0"/>
              </a:rPr>
              <a:t>Recommandations</a:t>
            </a:r>
          </a:p>
        </p:txBody>
      </p:sp>
      <p:sp>
        <p:nvSpPr>
          <p:cNvPr id="5" name="Espace réservé du pied de page 4">
            <a:extLst>
              <a:ext uri="{FF2B5EF4-FFF2-40B4-BE49-F238E27FC236}">
                <a16:creationId xmlns:a16="http://schemas.microsoft.com/office/drawing/2014/main" id="{A1E8937A-A8A5-9BF9-F32F-87F691D16048}"/>
              </a:ext>
            </a:extLst>
          </p:cNvPr>
          <p:cNvSpPr>
            <a:spLocks noGrp="1"/>
          </p:cNvSpPr>
          <p:nvPr>
            <p:ph type="ftr" sz="quarter" idx="11"/>
          </p:nvPr>
        </p:nvSpPr>
        <p:spPr/>
        <p:txBody>
          <a:bodyPr/>
          <a:lstStyle/>
          <a:p>
            <a:r>
              <a:rPr lang="en-US"/>
              <a:t>🟨 denis juillard ingenieur hes sarl </a:t>
            </a:r>
          </a:p>
          <a:p>
            <a:r>
              <a:rPr lang="en-US"/>
              <a:t>     seignette 24, ch 2616 - renan be</a:t>
            </a:r>
          </a:p>
        </p:txBody>
      </p:sp>
      <p:sp>
        <p:nvSpPr>
          <p:cNvPr id="6" name="Espace réservé du numéro de diapositive 5">
            <a:extLst>
              <a:ext uri="{FF2B5EF4-FFF2-40B4-BE49-F238E27FC236}">
                <a16:creationId xmlns:a16="http://schemas.microsoft.com/office/drawing/2014/main" id="{4B4E7AC6-E848-7025-E991-915DDB79F78A}"/>
              </a:ext>
            </a:extLst>
          </p:cNvPr>
          <p:cNvSpPr>
            <a:spLocks noGrp="1"/>
          </p:cNvSpPr>
          <p:nvPr>
            <p:ph type="sldNum" sz="quarter" idx="12"/>
          </p:nvPr>
        </p:nvSpPr>
        <p:spPr/>
        <p:txBody>
          <a:bodyPr/>
          <a:lstStyle/>
          <a:p>
            <a:fld id="{D57F1E4F-1CFF-5643-939E-217C01CDF565}" type="slidenum">
              <a:rPr lang="en-US" smtClean="0"/>
              <a:pPr/>
              <a:t>32</a:t>
            </a:fld>
            <a:endParaRPr lang="en-US"/>
          </a:p>
        </p:txBody>
      </p:sp>
      <p:sp>
        <p:nvSpPr>
          <p:cNvPr id="4" name="Espace réservé de la date 3">
            <a:extLst>
              <a:ext uri="{FF2B5EF4-FFF2-40B4-BE49-F238E27FC236}">
                <a16:creationId xmlns:a16="http://schemas.microsoft.com/office/drawing/2014/main" id="{04EC9EEE-B1A3-E434-7E2F-07BE1BAF0BAC}"/>
              </a:ext>
            </a:extLst>
          </p:cNvPr>
          <p:cNvSpPr>
            <a:spLocks noGrp="1"/>
          </p:cNvSpPr>
          <p:nvPr>
            <p:ph type="dt" sz="half" idx="10"/>
          </p:nvPr>
        </p:nvSpPr>
        <p:spPr>
          <a:xfrm>
            <a:off x="9838592" y="6392007"/>
            <a:ext cx="839739" cy="269448"/>
          </a:xfrm>
        </p:spPr>
        <p:txBody>
          <a:bodyPr/>
          <a:lstStyle/>
          <a:p>
            <a:r>
              <a:rPr lang="fr-CH" dirty="0"/>
              <a:t>11/02/2023</a:t>
            </a:r>
            <a:endParaRPr lang="en-US" dirty="0"/>
          </a:p>
        </p:txBody>
      </p:sp>
      <p:sp>
        <p:nvSpPr>
          <p:cNvPr id="7" name="ZoneTexte 6">
            <a:extLst>
              <a:ext uri="{FF2B5EF4-FFF2-40B4-BE49-F238E27FC236}">
                <a16:creationId xmlns:a16="http://schemas.microsoft.com/office/drawing/2014/main" id="{D4E0D54B-3AA5-0E3B-884A-16774A4CB1C3}"/>
              </a:ext>
            </a:extLst>
          </p:cNvPr>
          <p:cNvSpPr txBox="1"/>
          <p:nvPr/>
        </p:nvSpPr>
        <p:spPr>
          <a:xfrm>
            <a:off x="252739" y="112737"/>
            <a:ext cx="11844774" cy="5324535"/>
          </a:xfrm>
          <a:prstGeom prst="rect">
            <a:avLst/>
          </a:prstGeom>
          <a:noFill/>
        </p:spPr>
        <p:txBody>
          <a:bodyPr wrap="square">
            <a:spAutoFit/>
          </a:bodyPr>
          <a:lstStyle/>
          <a:p>
            <a:pPr>
              <a:spcAft>
                <a:spcPts val="600"/>
              </a:spcAft>
            </a:pPr>
            <a:r>
              <a:rPr lang="fr-CH" sz="2800" b="1" dirty="0">
                <a:solidFill>
                  <a:srgbClr val="FFFFFF"/>
                </a:solidFill>
                <a:latin typeface="Roboto" panose="02000000000000000000" pitchFamily="2" charset="0"/>
                <a:ea typeface="Roboto" panose="02000000000000000000" pitchFamily="2" charset="0"/>
                <a:cs typeface="Roboto" panose="02000000000000000000" pitchFamily="2" charset="0"/>
              </a:rPr>
              <a:t>Si intérêt de votre part, répondre ultérieurement aux questions suivantes</a:t>
            </a:r>
          </a:p>
          <a:p>
            <a:pPr>
              <a:spcAft>
                <a:spcPts val="600"/>
              </a:spcAft>
            </a:pPr>
            <a:r>
              <a:rPr lang="fr-CH" sz="1600" dirty="0">
                <a:latin typeface="Roboto" panose="02000000000000000000" pitchFamily="2" charset="0"/>
                <a:ea typeface="Roboto" panose="02000000000000000000" pitchFamily="2" charset="0"/>
                <a:cs typeface="Roboto" panose="02000000000000000000" pitchFamily="2" charset="0"/>
              </a:rPr>
              <a:t>Seriez-vous prêts a faire réaliser un </a:t>
            </a:r>
            <a:r>
              <a:rPr lang="fr-CH" sz="1600" b="1" dirty="0">
                <a:latin typeface="Roboto" panose="02000000000000000000" pitchFamily="2" charset="0"/>
                <a:ea typeface="Roboto" panose="02000000000000000000" pitchFamily="2" charset="0"/>
                <a:cs typeface="Roboto" panose="02000000000000000000" pitchFamily="2" charset="0"/>
              </a:rPr>
              <a:t>audit énergétique du bâtiment </a:t>
            </a:r>
            <a:r>
              <a:rPr lang="fr-CH" sz="1600" dirty="0">
                <a:latin typeface="Roboto" panose="02000000000000000000" pitchFamily="2" charset="0"/>
                <a:ea typeface="Roboto" panose="02000000000000000000" pitchFamily="2" charset="0"/>
                <a:cs typeface="Roboto" panose="02000000000000000000" pitchFamily="2" charset="0"/>
              </a:rPr>
              <a:t>Le Viognier afin d’assoir un éventuel projet solaire cohérent ? (CECB+ avec conseils en améliorations énergétiques, par exemple remplacement ultérieur de la chaudière) ? = env. CHF 3 500.-</a:t>
            </a:r>
          </a:p>
          <a:p>
            <a:pPr>
              <a:spcAft>
                <a:spcPts val="600"/>
              </a:spcAft>
            </a:pPr>
            <a:r>
              <a:rPr lang="fr-CH" sz="1600" dirty="0">
                <a:latin typeface="Roboto" panose="02000000000000000000" pitchFamily="2" charset="0"/>
                <a:ea typeface="Roboto" panose="02000000000000000000" pitchFamily="2" charset="0"/>
                <a:cs typeface="Roboto" panose="02000000000000000000" pitchFamily="2" charset="0"/>
              </a:rPr>
              <a:t>Voulez-vous vous engager dans un projet de modules solaires</a:t>
            </a:r>
            <a:r>
              <a:rPr lang="fr-CH" sz="1600" b="0" i="0" u="none" strike="noStrike" dirty="0">
                <a:effectLst/>
                <a:latin typeface="Roboto" panose="02000000000000000000" pitchFamily="2" charset="0"/>
                <a:ea typeface="Roboto" panose="02000000000000000000" pitchFamily="2" charset="0"/>
                <a:cs typeface="Roboto" panose="02000000000000000000" pitchFamily="2" charset="0"/>
              </a:rPr>
              <a:t> ? De quel </a:t>
            </a:r>
            <a:r>
              <a:rPr lang="fr-CH" sz="1600" b="1" i="0" u="none" strike="noStrike" dirty="0">
                <a:effectLst/>
                <a:latin typeface="Roboto" panose="02000000000000000000" pitchFamily="2" charset="0"/>
                <a:ea typeface="Roboto" panose="02000000000000000000" pitchFamily="2" charset="0"/>
                <a:cs typeface="Roboto" panose="02000000000000000000" pitchFamily="2" charset="0"/>
              </a:rPr>
              <a:t>montant maximal </a:t>
            </a:r>
            <a:r>
              <a:rPr lang="fr-CH" sz="1600" dirty="0">
                <a:latin typeface="Roboto" panose="02000000000000000000" pitchFamily="2" charset="0"/>
                <a:ea typeface="Roboto" panose="02000000000000000000" pitchFamily="2" charset="0"/>
                <a:cs typeface="Roboto" panose="02000000000000000000" pitchFamily="2" charset="0"/>
              </a:rPr>
              <a:t>? </a:t>
            </a:r>
            <a:r>
              <a:rPr lang="fr-CH" sz="1600" b="0" i="0" u="none" strike="noStrike" dirty="0">
                <a:effectLst/>
                <a:latin typeface="Roboto" panose="02000000000000000000" pitchFamily="2" charset="0"/>
                <a:ea typeface="Roboto" panose="02000000000000000000" pitchFamily="2" charset="0"/>
                <a:cs typeface="Roboto" panose="02000000000000000000" pitchFamily="2" charset="0"/>
              </a:rPr>
              <a:t>De </a:t>
            </a:r>
            <a:r>
              <a:rPr lang="fr-CH" sz="1600" b="1" i="0" u="none" strike="noStrike" dirty="0">
                <a:effectLst/>
                <a:latin typeface="Roboto" panose="02000000000000000000" pitchFamily="2" charset="0"/>
                <a:ea typeface="Roboto" panose="02000000000000000000" pitchFamily="2" charset="0"/>
                <a:cs typeface="Roboto" panose="02000000000000000000" pitchFamily="2" charset="0"/>
              </a:rPr>
              <a:t>quel type </a:t>
            </a:r>
            <a:r>
              <a:rPr lang="fr-CH" sz="1600" b="0" i="0" u="none" strike="noStrike" dirty="0">
                <a:effectLst/>
                <a:latin typeface="Roboto" panose="02000000000000000000" pitchFamily="2" charset="0"/>
                <a:ea typeface="Roboto" panose="02000000000000000000" pitchFamily="2" charset="0"/>
                <a:cs typeface="Roboto" panose="02000000000000000000" pitchFamily="2" charset="0"/>
              </a:rPr>
              <a:t>?</a:t>
            </a:r>
            <a:br>
              <a:rPr lang="fr-CH" sz="1600" b="0" i="0" u="none" strike="noStrike" dirty="0">
                <a:effectLst/>
                <a:latin typeface="Roboto" panose="02000000000000000000" pitchFamily="2" charset="0"/>
                <a:ea typeface="Roboto" panose="02000000000000000000" pitchFamily="2" charset="0"/>
                <a:cs typeface="Roboto" panose="02000000000000000000" pitchFamily="2" charset="0"/>
              </a:rPr>
            </a:br>
            <a:r>
              <a:rPr lang="fr-CH" sz="1600" dirty="0">
                <a:latin typeface="Roboto" panose="02000000000000000000" pitchFamily="2" charset="0"/>
                <a:ea typeface="Roboto" panose="02000000000000000000" pitchFamily="2" charset="0"/>
                <a:cs typeface="Roboto" panose="02000000000000000000" pitchFamily="2" charset="0"/>
              </a:rPr>
              <a:t>Modules r</a:t>
            </a:r>
            <a:r>
              <a:rPr lang="fr-CH" sz="1600" b="0" i="0" u="none" strike="noStrike" dirty="0">
                <a:effectLst/>
                <a:latin typeface="Roboto" panose="02000000000000000000" pitchFamily="2" charset="0"/>
                <a:ea typeface="Roboto" panose="02000000000000000000" pitchFamily="2" charset="0"/>
                <a:cs typeface="Roboto" panose="02000000000000000000" pitchFamily="2" charset="0"/>
              </a:rPr>
              <a:t>apportés </a:t>
            </a:r>
            <a:r>
              <a:rPr lang="fr-CH" sz="1600" dirty="0">
                <a:latin typeface="Roboto" panose="02000000000000000000" pitchFamily="2" charset="0"/>
                <a:ea typeface="Roboto" panose="02000000000000000000" pitchFamily="2" charset="0"/>
                <a:cs typeface="Roboto" panose="02000000000000000000" pitchFamily="2" charset="0"/>
              </a:rPr>
              <a:t>de type </a:t>
            </a:r>
            <a:r>
              <a:rPr lang="fr-CH" sz="1600" b="1" i="0" u="none" strike="noStrike" dirty="0">
                <a:effectLst/>
                <a:latin typeface="Roboto" panose="02000000000000000000" pitchFamily="2" charset="0"/>
                <a:ea typeface="Roboto" panose="02000000000000000000" pitchFamily="2" charset="0"/>
                <a:cs typeface="Roboto" panose="02000000000000000000" pitchFamily="2" charset="0"/>
              </a:rPr>
              <a:t>panneaux solaires</a:t>
            </a:r>
            <a:r>
              <a:rPr lang="fr-CH" sz="1600" b="0" i="0" u="none" strike="noStrike" dirty="0">
                <a:effectLst/>
                <a:latin typeface="Roboto" panose="02000000000000000000" pitchFamily="2" charset="0"/>
                <a:ea typeface="Roboto" panose="02000000000000000000" pitchFamily="2" charset="0"/>
                <a:cs typeface="Roboto" panose="02000000000000000000" pitchFamily="2" charset="0"/>
              </a:rPr>
              <a:t>, toiture intégrale 300 m</a:t>
            </a:r>
            <a:r>
              <a:rPr lang="fr-CH" sz="1600" b="0" i="0" u="none" strike="noStrike" baseline="30000" dirty="0">
                <a:effectLst/>
                <a:latin typeface="Roboto" panose="02000000000000000000" pitchFamily="2" charset="0"/>
                <a:ea typeface="Roboto" panose="02000000000000000000" pitchFamily="2" charset="0"/>
                <a:cs typeface="Roboto" panose="02000000000000000000" pitchFamily="2" charset="0"/>
              </a:rPr>
              <a:t>2</a:t>
            </a:r>
            <a:r>
              <a:rPr lang="fr-CH" sz="1600" b="0" i="0" u="none" strike="noStrike" dirty="0">
                <a:effectLst/>
                <a:latin typeface="Roboto" panose="02000000000000000000" pitchFamily="2" charset="0"/>
                <a:ea typeface="Roboto" panose="02000000000000000000" pitchFamily="2" charset="0"/>
                <a:cs typeface="Roboto" panose="02000000000000000000" pitchFamily="2" charset="0"/>
              </a:rPr>
              <a:t> = env. 200 000.-</a:t>
            </a:r>
            <a:br>
              <a:rPr lang="fr-CH" sz="1600" b="0" i="0" u="none" strike="noStrike" dirty="0">
                <a:effectLst/>
                <a:latin typeface="Roboto" panose="02000000000000000000" pitchFamily="2" charset="0"/>
                <a:ea typeface="Roboto" panose="02000000000000000000" pitchFamily="2" charset="0"/>
                <a:cs typeface="Roboto" panose="02000000000000000000" pitchFamily="2" charset="0"/>
              </a:rPr>
            </a:br>
            <a:r>
              <a:rPr lang="fr-CH" sz="1600" dirty="0">
                <a:latin typeface="Roboto" panose="02000000000000000000" pitchFamily="2" charset="0"/>
                <a:ea typeface="Roboto" panose="02000000000000000000" pitchFamily="2" charset="0"/>
                <a:cs typeface="Roboto" panose="02000000000000000000" pitchFamily="2" charset="0"/>
              </a:rPr>
              <a:t>Modules i</a:t>
            </a:r>
            <a:r>
              <a:rPr lang="fr-CH" sz="1600" b="0" i="0" u="none" strike="noStrike" dirty="0">
                <a:effectLst/>
                <a:latin typeface="Roboto" panose="02000000000000000000" pitchFamily="2" charset="0"/>
                <a:ea typeface="Roboto" panose="02000000000000000000" pitchFamily="2" charset="0"/>
                <a:cs typeface="Roboto" panose="02000000000000000000" pitchFamily="2" charset="0"/>
              </a:rPr>
              <a:t>ntégrés de type </a:t>
            </a:r>
            <a:r>
              <a:rPr lang="fr-CH" sz="1600" b="1" dirty="0">
                <a:latin typeface="Roboto" panose="02000000000000000000" pitchFamily="2" charset="0"/>
                <a:ea typeface="Roboto" panose="02000000000000000000" pitchFamily="2" charset="0"/>
                <a:cs typeface="Roboto" panose="02000000000000000000" pitchFamily="2" charset="0"/>
              </a:rPr>
              <a:t>tuiles solaires </a:t>
            </a:r>
            <a:r>
              <a:rPr lang="fr-CH" sz="1600" dirty="0">
                <a:latin typeface="Roboto" panose="02000000000000000000" pitchFamily="2" charset="0"/>
                <a:ea typeface="Roboto" panose="02000000000000000000" pitchFamily="2" charset="0"/>
                <a:cs typeface="Roboto" panose="02000000000000000000" pitchFamily="2" charset="0"/>
              </a:rPr>
              <a:t>, toiture intégrale 300 m</a:t>
            </a:r>
            <a:r>
              <a:rPr lang="fr-CH" sz="1600" baseline="30000" dirty="0">
                <a:latin typeface="Roboto" panose="02000000000000000000" pitchFamily="2" charset="0"/>
                <a:ea typeface="Roboto" panose="02000000000000000000" pitchFamily="2" charset="0"/>
                <a:cs typeface="Roboto" panose="02000000000000000000" pitchFamily="2" charset="0"/>
              </a:rPr>
              <a:t>2</a:t>
            </a:r>
            <a:r>
              <a:rPr lang="fr-CH" sz="1600" b="0" i="0" u="none" strike="noStrike" dirty="0">
                <a:effectLst/>
                <a:latin typeface="Roboto" panose="02000000000000000000" pitchFamily="2" charset="0"/>
                <a:ea typeface="Roboto" panose="02000000000000000000" pitchFamily="2" charset="0"/>
                <a:cs typeface="Roboto" panose="02000000000000000000" pitchFamily="2" charset="0"/>
              </a:rPr>
              <a:t> = env. 250 </a:t>
            </a:r>
            <a:r>
              <a:rPr lang="fr-CH" sz="1600" dirty="0">
                <a:latin typeface="Roboto" panose="02000000000000000000" pitchFamily="2" charset="0"/>
                <a:ea typeface="Roboto" panose="02000000000000000000" pitchFamily="2" charset="0"/>
                <a:cs typeface="Roboto" panose="02000000000000000000" pitchFamily="2" charset="0"/>
              </a:rPr>
              <a:t>000.-</a:t>
            </a:r>
            <a:br>
              <a:rPr lang="fr-CH" sz="1600" dirty="0">
                <a:latin typeface="Roboto" panose="02000000000000000000" pitchFamily="2" charset="0"/>
                <a:ea typeface="Roboto" panose="02000000000000000000" pitchFamily="2" charset="0"/>
                <a:cs typeface="Roboto" panose="02000000000000000000" pitchFamily="2" charset="0"/>
              </a:rPr>
            </a:br>
            <a:r>
              <a:rPr lang="fr-CH" sz="1600" dirty="0">
                <a:latin typeface="Roboto" panose="02000000000000000000" pitchFamily="2" charset="0"/>
                <a:ea typeface="Roboto" panose="02000000000000000000" pitchFamily="2" charset="0"/>
                <a:cs typeface="Roboto" panose="02000000000000000000" pitchFamily="2" charset="0"/>
              </a:rPr>
              <a:t>Projet PV de quelle puissance crête (</a:t>
            </a:r>
            <a:r>
              <a:rPr lang="fr-CH" sz="1600" b="1" dirty="0">
                <a:latin typeface="Roboto" panose="02000000000000000000" pitchFamily="2" charset="0"/>
                <a:ea typeface="Roboto" panose="02000000000000000000" pitchFamily="2" charset="0"/>
                <a:cs typeface="Roboto" panose="02000000000000000000" pitchFamily="2" charset="0"/>
              </a:rPr>
              <a:t>un ou deux pans de toiture</a:t>
            </a:r>
            <a:r>
              <a:rPr lang="fr-CH" sz="1600" dirty="0">
                <a:latin typeface="Roboto" panose="02000000000000000000" pitchFamily="2" charset="0"/>
                <a:ea typeface="Roboto" panose="02000000000000000000" pitchFamily="2" charset="0"/>
                <a:cs typeface="Roboto" panose="02000000000000000000" pitchFamily="2" charset="0"/>
              </a:rPr>
              <a:t>) ? = totaux ci-dessus ou par moitié</a:t>
            </a:r>
            <a:br>
              <a:rPr lang="fr-CH" sz="1600" b="0" i="0" u="none" strike="noStrike" dirty="0">
                <a:effectLst/>
                <a:latin typeface="Roboto" panose="02000000000000000000" pitchFamily="2" charset="0"/>
                <a:ea typeface="Roboto" panose="02000000000000000000" pitchFamily="2" charset="0"/>
                <a:cs typeface="Roboto" panose="02000000000000000000" pitchFamily="2" charset="0"/>
              </a:rPr>
            </a:br>
            <a:r>
              <a:rPr lang="fr-CH" sz="1600" b="1" dirty="0">
                <a:latin typeface="Roboto" panose="02000000000000000000" pitchFamily="2" charset="0"/>
                <a:ea typeface="Roboto" panose="02000000000000000000" pitchFamily="2" charset="0"/>
                <a:cs typeface="Roboto" panose="02000000000000000000" pitchFamily="2" charset="0"/>
              </a:rPr>
              <a:t>Combien d’offres </a:t>
            </a:r>
            <a:r>
              <a:rPr lang="fr-CH" sz="1600" dirty="0">
                <a:latin typeface="Roboto" panose="02000000000000000000" pitchFamily="2" charset="0"/>
                <a:ea typeface="Roboto" panose="02000000000000000000" pitchFamily="2" charset="0"/>
                <a:cs typeface="Roboto" panose="02000000000000000000" pitchFamily="2" charset="0"/>
              </a:rPr>
              <a:t>souhaitez-vous ? Avec quel </a:t>
            </a:r>
            <a:r>
              <a:rPr lang="fr-CH" sz="1600" b="1" dirty="0">
                <a:latin typeface="Roboto" panose="02000000000000000000" pitchFamily="2" charset="0"/>
                <a:ea typeface="Roboto" panose="02000000000000000000" pitchFamily="2" charset="0"/>
                <a:cs typeface="Roboto" panose="02000000000000000000" pitchFamily="2" charset="0"/>
              </a:rPr>
              <a:t>partenaire</a:t>
            </a:r>
            <a:r>
              <a:rPr lang="fr-CH" sz="1600" dirty="0">
                <a:latin typeface="Roboto" panose="02000000000000000000" pitchFamily="2" charset="0"/>
                <a:ea typeface="Roboto" panose="02000000000000000000" pitchFamily="2" charset="0"/>
                <a:cs typeface="Roboto" panose="02000000000000000000" pitchFamily="2" charset="0"/>
              </a:rPr>
              <a:t> ?</a:t>
            </a:r>
            <a:br>
              <a:rPr lang="fr-CH" sz="1600" dirty="0">
                <a:latin typeface="Roboto" panose="02000000000000000000" pitchFamily="2" charset="0"/>
                <a:ea typeface="Roboto" panose="02000000000000000000" pitchFamily="2" charset="0"/>
                <a:cs typeface="Roboto" panose="02000000000000000000" pitchFamily="2" charset="0"/>
              </a:rPr>
            </a:br>
            <a:r>
              <a:rPr lang="fr-CH" sz="1600" dirty="0">
                <a:latin typeface="Roboto" panose="02000000000000000000" pitchFamily="2" charset="0"/>
                <a:ea typeface="Roboto" panose="02000000000000000000" pitchFamily="2" charset="0"/>
                <a:cs typeface="Roboto" panose="02000000000000000000" pitchFamily="2" charset="0"/>
              </a:rPr>
              <a:t>Seriez-vous d’accord pour augmenter l’autoconsommation par une batterie virtuelle de type </a:t>
            </a:r>
            <a:r>
              <a:rPr lang="fr-CH" sz="1600" b="1" dirty="0">
                <a:latin typeface="Roboto" panose="02000000000000000000" pitchFamily="2" charset="0"/>
                <a:ea typeface="Roboto" panose="02000000000000000000" pitchFamily="2" charset="0"/>
                <a:cs typeface="Roboto" panose="02000000000000000000" pitchFamily="2" charset="0"/>
              </a:rPr>
              <a:t>Horizon</a:t>
            </a:r>
            <a:r>
              <a:rPr lang="fr-CH" sz="1600" dirty="0">
                <a:latin typeface="Roboto" panose="02000000000000000000" pitchFamily="2" charset="0"/>
                <a:ea typeface="Roboto" panose="02000000000000000000" pitchFamily="2" charset="0"/>
                <a:cs typeface="Roboto" panose="02000000000000000000" pitchFamily="2" charset="0"/>
              </a:rPr>
              <a:t> (impacte fortement le ROI) ? </a:t>
            </a:r>
          </a:p>
          <a:p>
            <a:pPr>
              <a:spcAft>
                <a:spcPts val="600"/>
              </a:spcAft>
            </a:pPr>
            <a:r>
              <a:rPr lang="fr-CH" sz="1600" b="0" i="0" u="none" strike="noStrike" dirty="0">
                <a:effectLst/>
                <a:latin typeface="Roboto" panose="02000000000000000000" pitchFamily="2" charset="0"/>
                <a:ea typeface="Roboto" panose="02000000000000000000" pitchFamily="2" charset="0"/>
                <a:cs typeface="Roboto" panose="02000000000000000000" pitchFamily="2" charset="0"/>
              </a:rPr>
              <a:t>Seriez-vous prêts a améliorer votre autoconsommation en connectant le </a:t>
            </a:r>
            <a:r>
              <a:rPr lang="fr-CH" sz="1600" b="1" i="0" u="none" strike="noStrike" dirty="0">
                <a:effectLst/>
                <a:latin typeface="Roboto" panose="02000000000000000000" pitchFamily="2" charset="0"/>
                <a:ea typeface="Roboto" panose="02000000000000000000" pitchFamily="2" charset="0"/>
                <a:cs typeface="Roboto" panose="02000000000000000000" pitchFamily="2" charset="0"/>
              </a:rPr>
              <a:t>boiler</a:t>
            </a:r>
            <a:r>
              <a:rPr lang="fr-CH" sz="1600" b="0" i="0" u="none" strike="noStrike" dirty="0">
                <a:effectLst/>
                <a:latin typeface="Roboto" panose="02000000000000000000" pitchFamily="2" charset="0"/>
                <a:ea typeface="Roboto" panose="02000000000000000000" pitchFamily="2" charset="0"/>
                <a:cs typeface="Roboto" panose="02000000000000000000" pitchFamily="2" charset="0"/>
              </a:rPr>
              <a:t> (ECS) aux panneaux solaires via un réchauffeur électrique permettant ainsi de diminuer la consommation de mazout et d’abaisser votre empreinte carbone (ne nécessite pas de gros travaux, boiler déjà prévu pour, juste acheter un réchauffeur et le relier, ou plus tard) ? </a:t>
            </a:r>
            <a:r>
              <a:rPr lang="fr-CH" sz="1600" dirty="0">
                <a:latin typeface="Roboto" panose="02000000000000000000" pitchFamily="2" charset="0"/>
                <a:ea typeface="Roboto" panose="02000000000000000000" pitchFamily="2" charset="0"/>
                <a:cs typeface="Roboto" panose="02000000000000000000" pitchFamily="2" charset="0"/>
              </a:rPr>
              <a:t>=env. CHF 3 000.-</a:t>
            </a:r>
            <a:endParaRPr lang="fr-CH" sz="1600" b="0" i="0" u="none" strike="noStrike" dirty="0">
              <a:effectLst/>
              <a:latin typeface="Roboto" panose="02000000000000000000" pitchFamily="2" charset="0"/>
              <a:ea typeface="Roboto" panose="02000000000000000000" pitchFamily="2" charset="0"/>
              <a:cs typeface="Roboto" panose="02000000000000000000" pitchFamily="2" charset="0"/>
            </a:endParaRPr>
          </a:p>
          <a:p>
            <a:pPr>
              <a:spcAft>
                <a:spcPts val="600"/>
              </a:spcAft>
            </a:pPr>
            <a:r>
              <a:rPr lang="fr-CH" sz="1600" dirty="0">
                <a:latin typeface="Roboto" panose="02000000000000000000" pitchFamily="2" charset="0"/>
                <a:ea typeface="Roboto" panose="02000000000000000000" pitchFamily="2" charset="0"/>
                <a:cs typeface="Roboto" panose="02000000000000000000" pitchFamily="2" charset="0"/>
              </a:rPr>
              <a:t>Seriez-vous d’accord de planifier l’installation ultérieure de </a:t>
            </a:r>
            <a:r>
              <a:rPr lang="fr-CH" sz="1600" b="1" dirty="0">
                <a:latin typeface="Roboto" panose="02000000000000000000" pitchFamily="2" charset="0"/>
                <a:ea typeface="Roboto" panose="02000000000000000000" pitchFamily="2" charset="0"/>
                <a:cs typeface="Roboto" panose="02000000000000000000" pitchFamily="2" charset="0"/>
              </a:rPr>
              <a:t>bornes électriques </a:t>
            </a:r>
            <a:r>
              <a:rPr lang="fr-CH" sz="1600" dirty="0">
                <a:latin typeface="Roboto" panose="02000000000000000000" pitchFamily="2" charset="0"/>
                <a:ea typeface="Roboto" panose="02000000000000000000" pitchFamily="2" charset="0"/>
                <a:cs typeface="Roboto" panose="02000000000000000000" pitchFamily="2" charset="0"/>
              </a:rPr>
              <a:t>pour voitures et VTT ?</a:t>
            </a:r>
          </a:p>
          <a:p>
            <a:pPr>
              <a:spcAft>
                <a:spcPts val="600"/>
              </a:spcAft>
            </a:pPr>
            <a:r>
              <a:rPr lang="fr-CH" sz="1600" dirty="0">
                <a:latin typeface="Roboto" panose="02000000000000000000" pitchFamily="2" charset="0"/>
                <a:ea typeface="Roboto" panose="02000000000000000000" pitchFamily="2" charset="0"/>
                <a:cs typeface="Roboto" panose="02000000000000000000" pitchFamily="2" charset="0"/>
              </a:rPr>
              <a:t>Discuter et décider comment gérer et répartir les </a:t>
            </a:r>
            <a:r>
              <a:rPr lang="fr-CH" sz="1600" b="1" dirty="0">
                <a:latin typeface="Roboto" panose="02000000000000000000" pitchFamily="2" charset="0"/>
                <a:ea typeface="Roboto" panose="02000000000000000000" pitchFamily="2" charset="0"/>
                <a:cs typeface="Roboto" panose="02000000000000000000" pitchFamily="2" charset="0"/>
              </a:rPr>
              <a:t>flux d’électricité </a:t>
            </a:r>
            <a:r>
              <a:rPr lang="fr-CH" sz="1600" dirty="0">
                <a:latin typeface="Roboto" panose="02000000000000000000" pitchFamily="2" charset="0"/>
                <a:ea typeface="Roboto" panose="02000000000000000000" pitchFamily="2" charset="0"/>
                <a:cs typeface="Roboto" panose="02000000000000000000" pitchFamily="2" charset="0"/>
              </a:rPr>
              <a:t>entrant, sortant, soit en fonction des quoteparts ou des flux réels ? Discuter et décider comment rémunérer les gains obtenus ? Discuter comment acter les différentes décisions ?</a:t>
            </a:r>
          </a:p>
          <a:p>
            <a:pPr>
              <a:spcAft>
                <a:spcPts val="600"/>
              </a:spcAft>
            </a:pPr>
            <a:r>
              <a:rPr lang="fr-CH" sz="1600" b="0" i="0" u="none" strike="noStrike" dirty="0">
                <a:effectLst/>
                <a:latin typeface="Roboto" panose="02000000000000000000" pitchFamily="2" charset="0"/>
                <a:ea typeface="Roboto" panose="02000000000000000000" pitchFamily="2" charset="0"/>
                <a:cs typeface="Roboto" panose="02000000000000000000" pitchFamily="2" charset="0"/>
              </a:rPr>
              <a:t>Voyez-vous un intérêt à planifier une gestion équitable des flux d’électricités propres au Viognier, genre </a:t>
            </a:r>
            <a:r>
              <a:rPr lang="fr-CH" sz="1600" b="1" i="0" u="none" strike="noStrike" dirty="0">
                <a:effectLst/>
                <a:latin typeface="Roboto" panose="02000000000000000000" pitchFamily="2" charset="0"/>
                <a:ea typeface="Roboto" panose="02000000000000000000" pitchFamily="2" charset="0"/>
                <a:cs typeface="Roboto" panose="02000000000000000000" pitchFamily="2" charset="0"/>
              </a:rPr>
              <a:t>Climkit</a:t>
            </a:r>
            <a:r>
              <a:rPr lang="fr-CH" sz="1600" b="0" i="0" u="none" strike="noStrike" dirty="0">
                <a:effectLst/>
                <a:latin typeface="Roboto" panose="02000000000000000000" pitchFamily="2" charset="0"/>
                <a:ea typeface="Roboto" panose="02000000000000000000" pitchFamily="2" charset="0"/>
                <a:cs typeface="Roboto" panose="02000000000000000000" pitchFamily="2" charset="0"/>
              </a:rPr>
              <a:t> ?</a:t>
            </a:r>
          </a:p>
          <a:p>
            <a:pPr>
              <a:spcAft>
                <a:spcPts val="600"/>
              </a:spcAft>
            </a:pPr>
            <a:r>
              <a:rPr lang="fr-CH" sz="1600" dirty="0">
                <a:latin typeface="Roboto" panose="02000000000000000000" pitchFamily="2" charset="0"/>
                <a:ea typeface="Roboto" panose="02000000000000000000" pitchFamily="2" charset="0"/>
                <a:cs typeface="Roboto" panose="02000000000000000000" pitchFamily="2" charset="0"/>
              </a:rPr>
              <a:t>Demander offre </a:t>
            </a:r>
            <a:r>
              <a:rPr lang="fr-CH" sz="1600" b="1" dirty="0">
                <a:latin typeface="Roboto" panose="02000000000000000000" pitchFamily="2" charset="0"/>
                <a:ea typeface="Roboto" panose="02000000000000000000" pitchFamily="2" charset="0"/>
                <a:cs typeface="Roboto" panose="02000000000000000000" pitchFamily="2" charset="0"/>
              </a:rPr>
              <a:t>assurances</a:t>
            </a:r>
            <a:r>
              <a:rPr lang="fr-CH" sz="1600" dirty="0">
                <a:latin typeface="Roboto" panose="02000000000000000000" pitchFamily="2" charset="0"/>
                <a:ea typeface="Roboto" panose="02000000000000000000" pitchFamily="2" charset="0"/>
                <a:cs typeface="Roboto" panose="02000000000000000000" pitchFamily="2" charset="0"/>
              </a:rPr>
              <a:t> complémentaires photovoltaïque et RC copropriété ?</a:t>
            </a:r>
            <a:endParaRPr lang="fr-CH" sz="1600" b="0" i="0" u="none" strike="noStrike" dirty="0">
              <a:effectLst/>
              <a:latin typeface="Roboto" panose="02000000000000000000" pitchFamily="2" charset="0"/>
              <a:ea typeface="Roboto" panose="02000000000000000000" pitchFamily="2" charset="0"/>
              <a:cs typeface="Roboto" panose="02000000000000000000" pitchFamily="2" charset="0"/>
            </a:endParaRPr>
          </a:p>
          <a:p>
            <a:pPr>
              <a:spcAft>
                <a:spcPts val="600"/>
              </a:spcAft>
            </a:pPr>
            <a:r>
              <a:rPr lang="fr-CH" sz="1600" dirty="0">
                <a:latin typeface="Roboto" panose="02000000000000000000" pitchFamily="2" charset="0"/>
                <a:ea typeface="Roboto" panose="02000000000000000000" pitchFamily="2" charset="0"/>
                <a:cs typeface="Roboto" panose="02000000000000000000" pitchFamily="2" charset="0"/>
              </a:rPr>
              <a:t>En fonction des réponses, lancer les différents appels d’offres sans engagement.</a:t>
            </a:r>
            <a:endParaRPr lang="fr-CH" sz="1600" b="0" i="0" u="none" strike="noStrike" dirty="0">
              <a:effectLst/>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69904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ssolv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dissolv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dissolv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dissolv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dissolv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dissolve">
                                      <p:cBhvr>
                                        <p:cTn id="4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EC5E5-9F5D-63F2-6D2A-D0E8611FFF45}"/>
              </a:ext>
            </a:extLst>
          </p:cNvPr>
          <p:cNvSpPr>
            <a:spLocks noGrp="1"/>
          </p:cNvSpPr>
          <p:nvPr>
            <p:ph type="ctrTitle"/>
          </p:nvPr>
        </p:nvSpPr>
        <p:spPr/>
        <p:txBody>
          <a:bodyPr/>
          <a:lstStyle/>
          <a:p>
            <a:r>
              <a:rPr lang="fr-FR" dirty="0">
                <a:latin typeface="Roboto" panose="02000000000000000000" pitchFamily="2" charset="0"/>
                <a:ea typeface="Roboto" panose="02000000000000000000" pitchFamily="2" charset="0"/>
                <a:cs typeface="Roboto" panose="02000000000000000000" pitchFamily="2" charset="0"/>
              </a:rPr>
              <a:t>1  Planter le décor</a:t>
            </a:r>
          </a:p>
        </p:txBody>
      </p:sp>
      <p:sp>
        <p:nvSpPr>
          <p:cNvPr id="5" name="Espace réservé du pied de page 4">
            <a:extLst>
              <a:ext uri="{FF2B5EF4-FFF2-40B4-BE49-F238E27FC236}">
                <a16:creationId xmlns:a16="http://schemas.microsoft.com/office/drawing/2014/main" id="{AD6BA29A-8AC9-DDD1-C9ED-D7503C99DE35}"/>
              </a:ext>
            </a:extLst>
          </p:cNvPr>
          <p:cNvSpPr>
            <a:spLocks noGrp="1"/>
          </p:cNvSpPr>
          <p:nvPr>
            <p:ph type="ftr" sz="quarter" idx="11"/>
          </p:nvPr>
        </p:nvSpPr>
        <p:spPr/>
        <p:txBody>
          <a:bodyPr/>
          <a:lstStyle/>
          <a:p>
            <a:r>
              <a:rPr lang="en-US"/>
              <a:t>🟨 denis juillard ingenieur hes sarl </a:t>
            </a:r>
          </a:p>
          <a:p>
            <a:r>
              <a:rPr lang="en-US"/>
              <a:t>     seignette 24, ch 2616 - renan be</a:t>
            </a:r>
          </a:p>
        </p:txBody>
      </p:sp>
      <p:sp>
        <p:nvSpPr>
          <p:cNvPr id="6" name="Espace réservé du numéro de diapositive 5">
            <a:extLst>
              <a:ext uri="{FF2B5EF4-FFF2-40B4-BE49-F238E27FC236}">
                <a16:creationId xmlns:a16="http://schemas.microsoft.com/office/drawing/2014/main" id="{B7E82691-FC60-684C-3603-864E4F951F68}"/>
              </a:ext>
            </a:extLst>
          </p:cNvPr>
          <p:cNvSpPr>
            <a:spLocks noGrp="1"/>
          </p:cNvSpPr>
          <p:nvPr>
            <p:ph type="sldNum" sz="quarter" idx="12"/>
          </p:nvPr>
        </p:nvSpPr>
        <p:spPr/>
        <p:txBody>
          <a:bodyPr/>
          <a:lstStyle/>
          <a:p>
            <a:fld id="{D57F1E4F-1CFF-5643-939E-217C01CDF565}" type="slidenum">
              <a:rPr lang="en-US" smtClean="0"/>
              <a:pPr/>
              <a:t>3</a:t>
            </a:fld>
            <a:endParaRPr lang="en-US"/>
          </a:p>
        </p:txBody>
      </p:sp>
      <p:pic>
        <p:nvPicPr>
          <p:cNvPr id="7" name="Image 6" descr="Une image contenant texte, ciel, extérieur, route&#10;&#10;Description générée automatiquement">
            <a:extLst>
              <a:ext uri="{FF2B5EF4-FFF2-40B4-BE49-F238E27FC236}">
                <a16:creationId xmlns:a16="http://schemas.microsoft.com/office/drawing/2014/main" id="{2A6B555F-00A8-4A7C-18F7-5BC42B8F88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3503" y="434162"/>
            <a:ext cx="11007231" cy="2583357"/>
          </a:xfrm>
          <a:prstGeom prst="rect">
            <a:avLst/>
          </a:prstGeom>
        </p:spPr>
      </p:pic>
      <p:sp>
        <p:nvSpPr>
          <p:cNvPr id="4" name="Espace réservé de la date 3">
            <a:extLst>
              <a:ext uri="{FF2B5EF4-FFF2-40B4-BE49-F238E27FC236}">
                <a16:creationId xmlns:a16="http://schemas.microsoft.com/office/drawing/2014/main" id="{68C4EF37-AB3D-EDA5-5575-8E12313C943A}"/>
              </a:ext>
            </a:extLst>
          </p:cNvPr>
          <p:cNvSpPr>
            <a:spLocks noGrp="1"/>
          </p:cNvSpPr>
          <p:nvPr>
            <p:ph type="dt" sz="half" idx="10"/>
          </p:nvPr>
        </p:nvSpPr>
        <p:spPr>
          <a:xfrm>
            <a:off x="9838592" y="6392007"/>
            <a:ext cx="839739" cy="269448"/>
          </a:xfrm>
        </p:spPr>
        <p:txBody>
          <a:bodyPr/>
          <a:lstStyle/>
          <a:p>
            <a:r>
              <a:rPr lang="fr-CH" dirty="0"/>
              <a:t>11/02/2023</a:t>
            </a:r>
            <a:endParaRPr lang="en-US" dirty="0"/>
          </a:p>
        </p:txBody>
      </p:sp>
    </p:spTree>
    <p:extLst>
      <p:ext uri="{BB962C8B-B14F-4D97-AF65-F5344CB8AC3E}">
        <p14:creationId xmlns:p14="http://schemas.microsoft.com/office/powerpoint/2010/main" val="1281002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DF90863C-7183-CF42-0FE6-8791DF4FC397}"/>
              </a:ext>
            </a:extLst>
          </p:cNvPr>
          <p:cNvSpPr>
            <a:spLocks noGrp="1"/>
          </p:cNvSpPr>
          <p:nvPr>
            <p:ph type="subTitle" idx="1"/>
          </p:nvPr>
        </p:nvSpPr>
        <p:spPr/>
        <p:txBody>
          <a:bodyPr/>
          <a:lstStyle/>
          <a:p>
            <a:r>
              <a:rPr lang="fr-FR" b="1" dirty="0">
                <a:latin typeface="Roboto" panose="02000000000000000000" pitchFamily="2" charset="0"/>
                <a:ea typeface="Roboto" panose="02000000000000000000" pitchFamily="2" charset="0"/>
                <a:cs typeface="Roboto" panose="02000000000000000000" pitchFamily="2" charset="0"/>
              </a:rPr>
              <a:t>Immeuble Le Viognier, Pont de Pierre 69, CH 1911 Ovronnaz</a:t>
            </a:r>
          </a:p>
        </p:txBody>
      </p:sp>
      <p:sp>
        <p:nvSpPr>
          <p:cNvPr id="5" name="Espace réservé du pied de page 4">
            <a:extLst>
              <a:ext uri="{FF2B5EF4-FFF2-40B4-BE49-F238E27FC236}">
                <a16:creationId xmlns:a16="http://schemas.microsoft.com/office/drawing/2014/main" id="{85A16C09-139A-D563-86AE-7071BF2E6AB4}"/>
              </a:ext>
            </a:extLst>
          </p:cNvPr>
          <p:cNvSpPr>
            <a:spLocks noGrp="1"/>
          </p:cNvSpPr>
          <p:nvPr>
            <p:ph type="ftr" sz="quarter" idx="11"/>
          </p:nvPr>
        </p:nvSpPr>
        <p:spPr/>
        <p:txBody>
          <a:bodyPr/>
          <a:lstStyle/>
          <a:p>
            <a:r>
              <a:rPr lang="en-US"/>
              <a:t>🟨 denis juillard ingenieur hes sarl </a:t>
            </a:r>
          </a:p>
          <a:p>
            <a:r>
              <a:rPr lang="en-US"/>
              <a:t>     seignette 24, ch 2616 - renan be</a:t>
            </a:r>
          </a:p>
        </p:txBody>
      </p:sp>
      <p:sp>
        <p:nvSpPr>
          <p:cNvPr id="6" name="Espace réservé du numéro de diapositive 5">
            <a:extLst>
              <a:ext uri="{FF2B5EF4-FFF2-40B4-BE49-F238E27FC236}">
                <a16:creationId xmlns:a16="http://schemas.microsoft.com/office/drawing/2014/main" id="{B926BCDE-00D4-FDD8-D8EC-D762B2DDFADC}"/>
              </a:ext>
            </a:extLst>
          </p:cNvPr>
          <p:cNvSpPr>
            <a:spLocks noGrp="1"/>
          </p:cNvSpPr>
          <p:nvPr>
            <p:ph type="sldNum" sz="quarter" idx="12"/>
          </p:nvPr>
        </p:nvSpPr>
        <p:spPr/>
        <p:txBody>
          <a:bodyPr/>
          <a:lstStyle/>
          <a:p>
            <a:fld id="{D57F1E4F-1CFF-5643-939E-217C01CDF565}" type="slidenum">
              <a:rPr lang="en-US" smtClean="0"/>
              <a:pPr/>
              <a:t>4</a:t>
            </a:fld>
            <a:endParaRPr lang="en-US"/>
          </a:p>
        </p:txBody>
      </p:sp>
      <p:pic>
        <p:nvPicPr>
          <p:cNvPr id="22" name="Image 21" descr="Une image contenant extérieur, terrain, roche, maison&#10;&#10;Description générée automatiquement">
            <a:extLst>
              <a:ext uri="{FF2B5EF4-FFF2-40B4-BE49-F238E27FC236}">
                <a16:creationId xmlns:a16="http://schemas.microsoft.com/office/drawing/2014/main" id="{2EE9D156-A31C-B92D-BAAD-FD9CD1AADB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3875" y="240802"/>
            <a:ext cx="3680453" cy="4907270"/>
          </a:xfrm>
          <a:prstGeom prst="rect">
            <a:avLst/>
          </a:prstGeom>
        </p:spPr>
      </p:pic>
      <p:pic>
        <p:nvPicPr>
          <p:cNvPr id="28" name="Image 27" descr="Une image contenant arbre, extérieur, maison, bâtiment&#10;&#10;Description générée automatiquement">
            <a:extLst>
              <a:ext uri="{FF2B5EF4-FFF2-40B4-BE49-F238E27FC236}">
                <a16:creationId xmlns:a16="http://schemas.microsoft.com/office/drawing/2014/main" id="{5946E8E4-2793-56FD-63A6-A86FBD7815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39215" y="3353754"/>
            <a:ext cx="2390146" cy="1792610"/>
          </a:xfrm>
          <a:prstGeom prst="rect">
            <a:avLst/>
          </a:prstGeom>
        </p:spPr>
      </p:pic>
      <p:pic>
        <p:nvPicPr>
          <p:cNvPr id="30" name="Image 29" descr="Une image contenant extérieur, herbe, montagne&#10;&#10;Description générée automatiquement">
            <a:extLst>
              <a:ext uri="{FF2B5EF4-FFF2-40B4-BE49-F238E27FC236}">
                <a16:creationId xmlns:a16="http://schemas.microsoft.com/office/drawing/2014/main" id="{FD981A8B-26FC-71BC-ED7D-CEDC9CDDF2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6900" y="3337560"/>
            <a:ext cx="2390146" cy="1792610"/>
          </a:xfrm>
          <a:prstGeom prst="rect">
            <a:avLst/>
          </a:prstGeom>
        </p:spPr>
      </p:pic>
      <p:pic>
        <p:nvPicPr>
          <p:cNvPr id="34" name="Image 33" descr="Une image contenant arbre, extérieur, bâtiment, brique&#10;&#10;Description générée automatiquement">
            <a:extLst>
              <a:ext uri="{FF2B5EF4-FFF2-40B4-BE49-F238E27FC236}">
                <a16:creationId xmlns:a16="http://schemas.microsoft.com/office/drawing/2014/main" id="{37895C69-116B-4D84-105D-69D52EEBBA6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17979" y="3353754"/>
            <a:ext cx="2390146" cy="1792610"/>
          </a:xfrm>
          <a:prstGeom prst="rect">
            <a:avLst/>
          </a:prstGeom>
        </p:spPr>
      </p:pic>
      <p:pic>
        <p:nvPicPr>
          <p:cNvPr id="41" name="Image 40" descr="Une image contenant arbre, extérieur, ciel, montagne&#10;&#10;Description générée automatiquement">
            <a:extLst>
              <a:ext uri="{FF2B5EF4-FFF2-40B4-BE49-F238E27FC236}">
                <a16:creationId xmlns:a16="http://schemas.microsoft.com/office/drawing/2014/main" id="{6A0C7355-0825-9951-B031-7AFFA4754F6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39215" y="243985"/>
            <a:ext cx="7668910" cy="2450452"/>
          </a:xfrm>
          <a:prstGeom prst="rect">
            <a:avLst/>
          </a:prstGeom>
        </p:spPr>
      </p:pic>
      <p:sp>
        <p:nvSpPr>
          <p:cNvPr id="8" name="Espace réservé de la date 3">
            <a:extLst>
              <a:ext uri="{FF2B5EF4-FFF2-40B4-BE49-F238E27FC236}">
                <a16:creationId xmlns:a16="http://schemas.microsoft.com/office/drawing/2014/main" id="{5257D88B-1A1F-26E2-F7B3-FEDD89025239}"/>
              </a:ext>
            </a:extLst>
          </p:cNvPr>
          <p:cNvSpPr>
            <a:spLocks noGrp="1"/>
          </p:cNvSpPr>
          <p:nvPr>
            <p:ph type="dt" sz="half" idx="10"/>
          </p:nvPr>
        </p:nvSpPr>
        <p:spPr>
          <a:xfrm>
            <a:off x="9838592" y="6392007"/>
            <a:ext cx="839739" cy="269448"/>
          </a:xfrm>
        </p:spPr>
        <p:txBody>
          <a:bodyPr/>
          <a:lstStyle/>
          <a:p>
            <a:r>
              <a:rPr lang="fr-CH" dirty="0"/>
              <a:t>11/02/2023</a:t>
            </a:r>
            <a:endParaRPr lang="en-US" dirty="0"/>
          </a:p>
        </p:txBody>
      </p:sp>
      <p:grpSp>
        <p:nvGrpSpPr>
          <p:cNvPr id="7" name="Groupe 6">
            <a:extLst>
              <a:ext uri="{FF2B5EF4-FFF2-40B4-BE49-F238E27FC236}">
                <a16:creationId xmlns:a16="http://schemas.microsoft.com/office/drawing/2014/main" id="{FF5BBEA8-B3EF-EDA7-7E9C-093AF071413E}"/>
              </a:ext>
            </a:extLst>
          </p:cNvPr>
          <p:cNvGrpSpPr/>
          <p:nvPr/>
        </p:nvGrpSpPr>
        <p:grpSpPr>
          <a:xfrm>
            <a:off x="7050024" y="1243584"/>
            <a:ext cx="2209255" cy="576072"/>
            <a:chOff x="7050024" y="1243584"/>
            <a:chExt cx="2209255" cy="576072"/>
          </a:xfrm>
        </p:grpSpPr>
        <p:sp>
          <p:nvSpPr>
            <p:cNvPr id="42" name="Ellipse 41">
              <a:extLst>
                <a:ext uri="{FF2B5EF4-FFF2-40B4-BE49-F238E27FC236}">
                  <a16:creationId xmlns:a16="http://schemas.microsoft.com/office/drawing/2014/main" id="{D526C061-F990-022A-620A-99C09EC20366}"/>
                </a:ext>
              </a:extLst>
            </p:cNvPr>
            <p:cNvSpPr/>
            <p:nvPr/>
          </p:nvSpPr>
          <p:spPr>
            <a:xfrm>
              <a:off x="7050024" y="1243584"/>
              <a:ext cx="576072" cy="5760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ZoneTexte 1">
              <a:extLst>
                <a:ext uri="{FF2B5EF4-FFF2-40B4-BE49-F238E27FC236}">
                  <a16:creationId xmlns:a16="http://schemas.microsoft.com/office/drawing/2014/main" id="{C83D4631-B31E-71FB-D32C-D0B171AB5EB7}"/>
                </a:ext>
              </a:extLst>
            </p:cNvPr>
            <p:cNvSpPr txBox="1"/>
            <p:nvPr/>
          </p:nvSpPr>
          <p:spPr>
            <a:xfrm>
              <a:off x="7618329" y="1333962"/>
              <a:ext cx="1640950" cy="369332"/>
            </a:xfrm>
            <a:prstGeom prst="rect">
              <a:avLst/>
            </a:prstGeom>
            <a:noFill/>
          </p:spPr>
          <p:txBody>
            <a:bodyPr wrap="square" rtlCol="0">
              <a:spAutoFit/>
            </a:bodyPr>
            <a:lstStyle/>
            <a:p>
              <a:r>
                <a:rPr lang="fr-FR" dirty="0"/>
                <a:t>Le Viognier</a:t>
              </a:r>
            </a:p>
          </p:txBody>
        </p:sp>
      </p:grpSp>
    </p:spTree>
    <p:extLst>
      <p:ext uri="{BB962C8B-B14F-4D97-AF65-F5344CB8AC3E}">
        <p14:creationId xmlns:p14="http://schemas.microsoft.com/office/powerpoint/2010/main" val="299907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ssolv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dissolv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dissolv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dissolve">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dissolve">
                                      <p:cBhvr>
                                        <p:cTn id="3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7EA6A683-6D3D-A0EA-2CB6-E5EDFE0F39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51554" y="1410379"/>
            <a:ext cx="2929862" cy="2828530"/>
          </a:xfrm>
          <a:prstGeom prst="rect">
            <a:avLst/>
          </a:prstGeom>
        </p:spPr>
      </p:pic>
      <p:sp>
        <p:nvSpPr>
          <p:cNvPr id="3" name="Sous-titre 2">
            <a:extLst>
              <a:ext uri="{FF2B5EF4-FFF2-40B4-BE49-F238E27FC236}">
                <a16:creationId xmlns:a16="http://schemas.microsoft.com/office/drawing/2014/main" id="{A69FE23F-8CB8-F973-826E-28EBD05D9BDE}"/>
              </a:ext>
            </a:extLst>
          </p:cNvPr>
          <p:cNvSpPr>
            <a:spLocks noGrp="1"/>
          </p:cNvSpPr>
          <p:nvPr>
            <p:ph type="subTitle" idx="1"/>
          </p:nvPr>
        </p:nvSpPr>
        <p:spPr/>
        <p:txBody>
          <a:bodyPr/>
          <a:lstStyle/>
          <a:p>
            <a:r>
              <a:rPr lang="fr-CH" b="1" dirty="0">
                <a:solidFill>
                  <a:srgbClr val="FFFFFF"/>
                </a:solidFill>
                <a:latin typeface="Roboto" panose="02000000000000000000" pitchFamily="2" charset="0"/>
                <a:ea typeface="Roboto" panose="02000000000000000000" pitchFamily="2" charset="0"/>
                <a:cs typeface="Roboto" panose="02000000000000000000" pitchFamily="2" charset="0"/>
              </a:rPr>
              <a:t>Conditions d’ensoleillement Le Viognier</a:t>
            </a:r>
            <a:endParaRPr lang="fr-FR" b="1" dirty="0">
              <a:latin typeface="Roboto" panose="02000000000000000000" pitchFamily="2" charset="0"/>
              <a:ea typeface="Roboto" panose="02000000000000000000" pitchFamily="2" charset="0"/>
              <a:cs typeface="Roboto" panose="02000000000000000000" pitchFamily="2" charset="0"/>
            </a:endParaRPr>
          </a:p>
        </p:txBody>
      </p:sp>
      <p:sp>
        <p:nvSpPr>
          <p:cNvPr id="5" name="Espace réservé du pied de page 4">
            <a:extLst>
              <a:ext uri="{FF2B5EF4-FFF2-40B4-BE49-F238E27FC236}">
                <a16:creationId xmlns:a16="http://schemas.microsoft.com/office/drawing/2014/main" id="{20C2EF8A-F170-ADD2-D182-C2DC64BBF529}"/>
              </a:ext>
            </a:extLst>
          </p:cNvPr>
          <p:cNvSpPr>
            <a:spLocks noGrp="1"/>
          </p:cNvSpPr>
          <p:nvPr>
            <p:ph type="ftr" sz="quarter" idx="11"/>
          </p:nvPr>
        </p:nvSpPr>
        <p:spPr/>
        <p:txBody>
          <a:bodyPr/>
          <a:lstStyle/>
          <a:p>
            <a:r>
              <a:rPr lang="en-US"/>
              <a:t>🟨 denis juillard ingenieur hes sarl </a:t>
            </a:r>
          </a:p>
          <a:p>
            <a:r>
              <a:rPr lang="en-US"/>
              <a:t>     seignette 24, ch 2616 - renan be</a:t>
            </a:r>
          </a:p>
        </p:txBody>
      </p:sp>
      <p:sp>
        <p:nvSpPr>
          <p:cNvPr id="6" name="Espace réservé du numéro de diapositive 5">
            <a:extLst>
              <a:ext uri="{FF2B5EF4-FFF2-40B4-BE49-F238E27FC236}">
                <a16:creationId xmlns:a16="http://schemas.microsoft.com/office/drawing/2014/main" id="{3CE33B11-F6A0-1EB3-1176-515CD2D0200F}"/>
              </a:ext>
            </a:extLst>
          </p:cNvPr>
          <p:cNvSpPr>
            <a:spLocks noGrp="1"/>
          </p:cNvSpPr>
          <p:nvPr>
            <p:ph type="sldNum" sz="quarter" idx="12"/>
          </p:nvPr>
        </p:nvSpPr>
        <p:spPr/>
        <p:txBody>
          <a:bodyPr/>
          <a:lstStyle/>
          <a:p>
            <a:fld id="{D57F1E4F-1CFF-5643-939E-217C01CDF565}" type="slidenum">
              <a:rPr lang="en-US" smtClean="0"/>
              <a:pPr/>
              <a:t>5</a:t>
            </a:fld>
            <a:endParaRPr lang="en-US"/>
          </a:p>
        </p:txBody>
      </p:sp>
      <p:sp>
        <p:nvSpPr>
          <p:cNvPr id="4" name="ZoneTexte 3">
            <a:extLst>
              <a:ext uri="{FF2B5EF4-FFF2-40B4-BE49-F238E27FC236}">
                <a16:creationId xmlns:a16="http://schemas.microsoft.com/office/drawing/2014/main" id="{E2FAB011-967D-FE6C-A12F-3A0BFB8AE4FE}"/>
              </a:ext>
            </a:extLst>
          </p:cNvPr>
          <p:cNvSpPr txBox="1"/>
          <p:nvPr/>
        </p:nvSpPr>
        <p:spPr>
          <a:xfrm>
            <a:off x="9021778" y="2237299"/>
            <a:ext cx="685800" cy="461665"/>
          </a:xfrm>
          <a:prstGeom prst="rect">
            <a:avLst/>
          </a:prstGeom>
          <a:noFill/>
        </p:spPr>
        <p:txBody>
          <a:bodyPr wrap="square" rtlCol="0">
            <a:spAutoFit/>
          </a:bodyPr>
          <a:lstStyle/>
          <a:p>
            <a:pPr algn="ctr"/>
            <a:r>
              <a:rPr lang="fr-FR" sz="1200" dirty="0"/>
              <a:t>150 m</a:t>
            </a:r>
            <a:r>
              <a:rPr lang="fr-FR" sz="1200" baseline="30000" dirty="0"/>
              <a:t>2</a:t>
            </a:r>
            <a:br>
              <a:rPr lang="fr-FR" sz="1200" baseline="30000" dirty="0"/>
            </a:br>
            <a:r>
              <a:rPr lang="fr-FR" sz="1200" dirty="0"/>
              <a:t>à 33°</a:t>
            </a:r>
            <a:endParaRPr lang="fr-FR" sz="1200" baseline="30000" dirty="0"/>
          </a:p>
        </p:txBody>
      </p:sp>
      <p:sp>
        <p:nvSpPr>
          <p:cNvPr id="11" name="ZoneTexte 10">
            <a:extLst>
              <a:ext uri="{FF2B5EF4-FFF2-40B4-BE49-F238E27FC236}">
                <a16:creationId xmlns:a16="http://schemas.microsoft.com/office/drawing/2014/main" id="{347C8624-3DAA-3250-9FDF-9CC7DF557586}"/>
              </a:ext>
            </a:extLst>
          </p:cNvPr>
          <p:cNvSpPr txBox="1"/>
          <p:nvPr/>
        </p:nvSpPr>
        <p:spPr>
          <a:xfrm>
            <a:off x="9237474" y="1491299"/>
            <a:ext cx="1283155" cy="276999"/>
          </a:xfrm>
          <a:prstGeom prst="rect">
            <a:avLst/>
          </a:prstGeom>
          <a:noFill/>
        </p:spPr>
        <p:txBody>
          <a:bodyPr wrap="square" rtlCol="0">
            <a:spAutoFit/>
          </a:bodyPr>
          <a:lstStyle/>
          <a:p>
            <a:pPr algn="ctr"/>
            <a:r>
              <a:rPr lang="fr-FR" sz="1200" dirty="0"/>
              <a:t>10 m</a:t>
            </a:r>
            <a:r>
              <a:rPr lang="fr-FR" sz="1200" baseline="30000" dirty="0"/>
              <a:t>2</a:t>
            </a:r>
            <a:r>
              <a:rPr lang="fr-FR" sz="1200" dirty="0"/>
              <a:t> à 0</a:t>
            </a:r>
            <a:r>
              <a:rPr lang="fr-FR" sz="1200" b="1" dirty="0"/>
              <a:t>°</a:t>
            </a:r>
            <a:endParaRPr lang="fr-FR" sz="1200" baseline="30000" dirty="0"/>
          </a:p>
        </p:txBody>
      </p:sp>
      <p:sp>
        <p:nvSpPr>
          <p:cNvPr id="12" name="ZoneTexte 11">
            <a:extLst>
              <a:ext uri="{FF2B5EF4-FFF2-40B4-BE49-F238E27FC236}">
                <a16:creationId xmlns:a16="http://schemas.microsoft.com/office/drawing/2014/main" id="{88D4D6A5-D70A-0516-2477-FBB74FF15DEA}"/>
              </a:ext>
            </a:extLst>
          </p:cNvPr>
          <p:cNvSpPr txBox="1"/>
          <p:nvPr/>
        </p:nvSpPr>
        <p:spPr>
          <a:xfrm>
            <a:off x="9023898" y="3333420"/>
            <a:ext cx="1460633" cy="276999"/>
          </a:xfrm>
          <a:prstGeom prst="rect">
            <a:avLst/>
          </a:prstGeom>
          <a:noFill/>
        </p:spPr>
        <p:txBody>
          <a:bodyPr wrap="square" rtlCol="0">
            <a:spAutoFit/>
          </a:bodyPr>
          <a:lstStyle/>
          <a:p>
            <a:pPr algn="ctr"/>
            <a:r>
              <a:rPr lang="fr-FR" sz="1200" b="1" dirty="0"/>
              <a:t>env. 310 m</a:t>
            </a:r>
            <a:r>
              <a:rPr lang="fr-FR" sz="1200" b="1" baseline="30000" dirty="0"/>
              <a:t>2 </a:t>
            </a:r>
            <a:r>
              <a:rPr lang="fr-FR" sz="1200" b="1" dirty="0"/>
              <a:t>à 33°</a:t>
            </a:r>
          </a:p>
        </p:txBody>
      </p:sp>
      <p:sp>
        <p:nvSpPr>
          <p:cNvPr id="14" name="ZoneTexte 13">
            <a:extLst>
              <a:ext uri="{FF2B5EF4-FFF2-40B4-BE49-F238E27FC236}">
                <a16:creationId xmlns:a16="http://schemas.microsoft.com/office/drawing/2014/main" id="{C22B6A51-F3C4-E546-9623-482344EAD2CA}"/>
              </a:ext>
            </a:extLst>
          </p:cNvPr>
          <p:cNvSpPr txBox="1"/>
          <p:nvPr/>
        </p:nvSpPr>
        <p:spPr>
          <a:xfrm>
            <a:off x="10025813" y="2271046"/>
            <a:ext cx="685800" cy="461665"/>
          </a:xfrm>
          <a:prstGeom prst="rect">
            <a:avLst/>
          </a:prstGeom>
          <a:noFill/>
        </p:spPr>
        <p:txBody>
          <a:bodyPr wrap="square" rtlCol="0">
            <a:spAutoFit/>
          </a:bodyPr>
          <a:lstStyle/>
          <a:p>
            <a:pPr algn="ctr"/>
            <a:r>
              <a:rPr lang="fr-FR" sz="1200" dirty="0"/>
              <a:t>150 m</a:t>
            </a:r>
            <a:r>
              <a:rPr lang="fr-FR" sz="1200" baseline="30000" dirty="0"/>
              <a:t>2</a:t>
            </a:r>
            <a:br>
              <a:rPr lang="fr-FR" sz="1200" baseline="30000" dirty="0"/>
            </a:br>
            <a:r>
              <a:rPr lang="fr-FR" sz="1200" dirty="0"/>
              <a:t>à 33°</a:t>
            </a:r>
            <a:endParaRPr lang="fr-FR" sz="1200" baseline="30000" dirty="0"/>
          </a:p>
        </p:txBody>
      </p:sp>
      <p:sp>
        <p:nvSpPr>
          <p:cNvPr id="7" name="Espace réservé de la date 3">
            <a:extLst>
              <a:ext uri="{FF2B5EF4-FFF2-40B4-BE49-F238E27FC236}">
                <a16:creationId xmlns:a16="http://schemas.microsoft.com/office/drawing/2014/main" id="{0DF8B187-7343-0858-3EF3-1C1D449B64C3}"/>
              </a:ext>
            </a:extLst>
          </p:cNvPr>
          <p:cNvSpPr>
            <a:spLocks noGrp="1"/>
          </p:cNvSpPr>
          <p:nvPr>
            <p:ph type="dt" sz="half" idx="10"/>
          </p:nvPr>
        </p:nvSpPr>
        <p:spPr>
          <a:xfrm>
            <a:off x="9838592" y="6392007"/>
            <a:ext cx="839739" cy="269448"/>
          </a:xfrm>
        </p:spPr>
        <p:txBody>
          <a:bodyPr/>
          <a:lstStyle/>
          <a:p>
            <a:r>
              <a:rPr lang="fr-CH" dirty="0"/>
              <a:t>11/02/2023</a:t>
            </a:r>
            <a:endParaRPr lang="en-US" dirty="0"/>
          </a:p>
        </p:txBody>
      </p:sp>
      <p:pic>
        <p:nvPicPr>
          <p:cNvPr id="38" name="Image 37">
            <a:extLst>
              <a:ext uri="{FF2B5EF4-FFF2-40B4-BE49-F238E27FC236}">
                <a16:creationId xmlns:a16="http://schemas.microsoft.com/office/drawing/2014/main" id="{65D849C8-6F01-5267-ED74-17DE544F7E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315" y="489105"/>
            <a:ext cx="7772400" cy="4465107"/>
          </a:xfrm>
          <a:prstGeom prst="rect">
            <a:avLst/>
          </a:prstGeom>
        </p:spPr>
      </p:pic>
      <p:grpSp>
        <p:nvGrpSpPr>
          <p:cNvPr id="40" name="Groupe 39">
            <a:extLst>
              <a:ext uri="{FF2B5EF4-FFF2-40B4-BE49-F238E27FC236}">
                <a16:creationId xmlns:a16="http://schemas.microsoft.com/office/drawing/2014/main" id="{4E083652-6949-0118-3080-BC98AE0CA911}"/>
              </a:ext>
            </a:extLst>
          </p:cNvPr>
          <p:cNvGrpSpPr/>
          <p:nvPr/>
        </p:nvGrpSpPr>
        <p:grpSpPr>
          <a:xfrm>
            <a:off x="2367069" y="1810260"/>
            <a:ext cx="3636170" cy="579487"/>
            <a:chOff x="2367069" y="1810260"/>
            <a:chExt cx="3636170" cy="579487"/>
          </a:xfrm>
        </p:grpSpPr>
        <p:grpSp>
          <p:nvGrpSpPr>
            <p:cNvPr id="18" name="Groupe 17">
              <a:extLst>
                <a:ext uri="{FF2B5EF4-FFF2-40B4-BE49-F238E27FC236}">
                  <a16:creationId xmlns:a16="http://schemas.microsoft.com/office/drawing/2014/main" id="{42BEC7A7-31F4-D1C3-5712-ADE5B6E1D2F5}"/>
                </a:ext>
              </a:extLst>
            </p:cNvPr>
            <p:cNvGrpSpPr/>
            <p:nvPr/>
          </p:nvGrpSpPr>
          <p:grpSpPr>
            <a:xfrm>
              <a:off x="2367069" y="1810260"/>
              <a:ext cx="771015" cy="230326"/>
              <a:chOff x="2486338" y="132535"/>
              <a:chExt cx="771015" cy="230326"/>
            </a:xfrm>
          </p:grpSpPr>
          <p:sp>
            <p:nvSpPr>
              <p:cNvPr id="15" name="Ellipse 14">
                <a:extLst>
                  <a:ext uri="{FF2B5EF4-FFF2-40B4-BE49-F238E27FC236}">
                    <a16:creationId xmlns:a16="http://schemas.microsoft.com/office/drawing/2014/main" id="{48144B65-C471-9C63-27B0-9919365971F8}"/>
                  </a:ext>
                </a:extLst>
              </p:cNvPr>
              <p:cNvSpPr/>
              <p:nvPr/>
            </p:nvSpPr>
            <p:spPr>
              <a:xfrm>
                <a:off x="2486338" y="132535"/>
                <a:ext cx="230326" cy="230326"/>
              </a:xfrm>
              <a:prstGeom prst="ellipse">
                <a:avLst/>
              </a:prstGeom>
              <a:noFill/>
              <a:ln w="38100">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500" dirty="0">
                  <a:solidFill>
                    <a:srgbClr val="002060"/>
                  </a:solidFill>
                </a:endParaRPr>
              </a:p>
            </p:txBody>
          </p:sp>
          <p:sp>
            <p:nvSpPr>
              <p:cNvPr id="17" name="ZoneTexte 16">
                <a:extLst>
                  <a:ext uri="{FF2B5EF4-FFF2-40B4-BE49-F238E27FC236}">
                    <a16:creationId xmlns:a16="http://schemas.microsoft.com/office/drawing/2014/main" id="{ECEF0147-5DA4-74BC-D6A4-B50448AFE28D}"/>
                  </a:ext>
                </a:extLst>
              </p:cNvPr>
              <p:cNvSpPr txBox="1"/>
              <p:nvPr/>
            </p:nvSpPr>
            <p:spPr>
              <a:xfrm>
                <a:off x="2700758" y="147671"/>
                <a:ext cx="556595" cy="200055"/>
              </a:xfrm>
              <a:prstGeom prst="rect">
                <a:avLst/>
              </a:prstGeom>
              <a:solidFill>
                <a:schemeClr val="tx1">
                  <a:lumMod val="85000"/>
                </a:schemeClr>
              </a:solidFill>
            </p:spPr>
            <p:txBody>
              <a:bodyPr wrap="square" rtlCol="0">
                <a:spAutoFit/>
              </a:bodyPr>
              <a:lstStyle/>
              <a:p>
                <a:r>
                  <a:rPr lang="fr-FR" sz="700" b="1" dirty="0">
                    <a:solidFill>
                      <a:srgbClr val="002060"/>
                    </a:solidFill>
                  </a:rPr>
                  <a:t>87.5% W</a:t>
                </a:r>
              </a:p>
            </p:txBody>
          </p:sp>
        </p:grpSp>
        <p:grpSp>
          <p:nvGrpSpPr>
            <p:cNvPr id="19" name="Groupe 18">
              <a:extLst>
                <a:ext uri="{FF2B5EF4-FFF2-40B4-BE49-F238E27FC236}">
                  <a16:creationId xmlns:a16="http://schemas.microsoft.com/office/drawing/2014/main" id="{2E15370A-7681-BDEC-4A11-49D1F4B224C8}"/>
                </a:ext>
              </a:extLst>
            </p:cNvPr>
            <p:cNvGrpSpPr/>
            <p:nvPr/>
          </p:nvGrpSpPr>
          <p:grpSpPr>
            <a:xfrm flipH="1">
              <a:off x="5244342" y="2159421"/>
              <a:ext cx="758897" cy="230326"/>
              <a:chOff x="2496971" y="132535"/>
              <a:chExt cx="758897" cy="230326"/>
            </a:xfrm>
          </p:grpSpPr>
          <p:sp>
            <p:nvSpPr>
              <p:cNvPr id="20" name="Ellipse 19">
                <a:extLst>
                  <a:ext uri="{FF2B5EF4-FFF2-40B4-BE49-F238E27FC236}">
                    <a16:creationId xmlns:a16="http://schemas.microsoft.com/office/drawing/2014/main" id="{9ADA0BB1-D2F4-D28D-4800-4CC6933013BA}"/>
                  </a:ext>
                </a:extLst>
              </p:cNvPr>
              <p:cNvSpPr/>
              <p:nvPr/>
            </p:nvSpPr>
            <p:spPr>
              <a:xfrm>
                <a:off x="2496971" y="132535"/>
                <a:ext cx="230326" cy="230326"/>
              </a:xfrm>
              <a:prstGeom prst="ellipse">
                <a:avLst/>
              </a:prstGeom>
              <a:noFill/>
              <a:ln w="38100">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500" dirty="0">
                  <a:solidFill>
                    <a:srgbClr val="002060"/>
                  </a:solidFill>
                </a:endParaRPr>
              </a:p>
            </p:txBody>
          </p:sp>
          <p:sp>
            <p:nvSpPr>
              <p:cNvPr id="21" name="ZoneTexte 20">
                <a:extLst>
                  <a:ext uri="{FF2B5EF4-FFF2-40B4-BE49-F238E27FC236}">
                    <a16:creationId xmlns:a16="http://schemas.microsoft.com/office/drawing/2014/main" id="{DB63B22B-770E-1984-0BD7-39D96F2E14BB}"/>
                  </a:ext>
                </a:extLst>
              </p:cNvPr>
              <p:cNvSpPr txBox="1"/>
              <p:nvPr/>
            </p:nvSpPr>
            <p:spPr>
              <a:xfrm>
                <a:off x="2711392" y="147671"/>
                <a:ext cx="544476" cy="200055"/>
              </a:xfrm>
              <a:prstGeom prst="rect">
                <a:avLst/>
              </a:prstGeom>
              <a:solidFill>
                <a:schemeClr val="tx1">
                  <a:lumMod val="85000"/>
                </a:schemeClr>
              </a:solidFill>
            </p:spPr>
            <p:txBody>
              <a:bodyPr wrap="square" rtlCol="0">
                <a:spAutoFit/>
              </a:bodyPr>
              <a:lstStyle/>
              <a:p>
                <a:r>
                  <a:rPr lang="fr-FR" sz="700" b="1" dirty="0">
                    <a:solidFill>
                      <a:srgbClr val="002060"/>
                    </a:solidFill>
                  </a:rPr>
                  <a:t>87.5% W</a:t>
                </a:r>
              </a:p>
            </p:txBody>
          </p:sp>
        </p:grpSp>
      </p:grpSp>
      <p:grpSp>
        <p:nvGrpSpPr>
          <p:cNvPr id="39" name="Groupe 38">
            <a:extLst>
              <a:ext uri="{FF2B5EF4-FFF2-40B4-BE49-F238E27FC236}">
                <a16:creationId xmlns:a16="http://schemas.microsoft.com/office/drawing/2014/main" id="{58E93253-B336-ECF0-861D-6D685D6CB937}"/>
              </a:ext>
            </a:extLst>
          </p:cNvPr>
          <p:cNvGrpSpPr/>
          <p:nvPr/>
        </p:nvGrpSpPr>
        <p:grpSpPr>
          <a:xfrm>
            <a:off x="2369866" y="2189283"/>
            <a:ext cx="4971190" cy="1584851"/>
            <a:chOff x="2369866" y="2189283"/>
            <a:chExt cx="4971190" cy="1584851"/>
          </a:xfrm>
        </p:grpSpPr>
        <p:grpSp>
          <p:nvGrpSpPr>
            <p:cNvPr id="22" name="Groupe 21">
              <a:extLst>
                <a:ext uri="{FF2B5EF4-FFF2-40B4-BE49-F238E27FC236}">
                  <a16:creationId xmlns:a16="http://schemas.microsoft.com/office/drawing/2014/main" id="{6629EE16-A412-92F3-95C7-030ACE7000D4}"/>
                </a:ext>
              </a:extLst>
            </p:cNvPr>
            <p:cNvGrpSpPr/>
            <p:nvPr/>
          </p:nvGrpSpPr>
          <p:grpSpPr>
            <a:xfrm>
              <a:off x="6609799" y="2189283"/>
              <a:ext cx="731257" cy="230326"/>
              <a:chOff x="2496971" y="217599"/>
              <a:chExt cx="731257" cy="230326"/>
            </a:xfrm>
          </p:grpSpPr>
          <p:sp>
            <p:nvSpPr>
              <p:cNvPr id="23" name="Ellipse 22">
                <a:extLst>
                  <a:ext uri="{FF2B5EF4-FFF2-40B4-BE49-F238E27FC236}">
                    <a16:creationId xmlns:a16="http://schemas.microsoft.com/office/drawing/2014/main" id="{674FF17D-199E-1C24-32C1-5E3D2CD8A792}"/>
                  </a:ext>
                </a:extLst>
              </p:cNvPr>
              <p:cNvSpPr/>
              <p:nvPr/>
            </p:nvSpPr>
            <p:spPr>
              <a:xfrm>
                <a:off x="2496971" y="217599"/>
                <a:ext cx="230326" cy="23032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500" dirty="0">
                  <a:solidFill>
                    <a:srgbClr val="002060"/>
                  </a:solidFill>
                </a:endParaRPr>
              </a:p>
            </p:txBody>
          </p:sp>
          <p:sp>
            <p:nvSpPr>
              <p:cNvPr id="24" name="ZoneTexte 23">
                <a:extLst>
                  <a:ext uri="{FF2B5EF4-FFF2-40B4-BE49-F238E27FC236}">
                    <a16:creationId xmlns:a16="http://schemas.microsoft.com/office/drawing/2014/main" id="{37536166-CC1E-7FD7-BA00-A0B5995DC5AC}"/>
                  </a:ext>
                </a:extLst>
              </p:cNvPr>
              <p:cNvSpPr txBox="1"/>
              <p:nvPr/>
            </p:nvSpPr>
            <p:spPr>
              <a:xfrm>
                <a:off x="2711391" y="232735"/>
                <a:ext cx="516837" cy="200055"/>
              </a:xfrm>
              <a:prstGeom prst="rect">
                <a:avLst/>
              </a:prstGeom>
              <a:solidFill>
                <a:schemeClr val="tx1"/>
              </a:solidFill>
            </p:spPr>
            <p:txBody>
              <a:bodyPr wrap="square" rtlCol="0">
                <a:spAutoFit/>
              </a:bodyPr>
              <a:lstStyle/>
              <a:p>
                <a:r>
                  <a:rPr lang="fr-FR" sz="700" b="1" dirty="0">
                    <a:solidFill>
                      <a:srgbClr val="002060"/>
                    </a:solidFill>
                  </a:rPr>
                  <a:t>88.5% E</a:t>
                </a:r>
              </a:p>
            </p:txBody>
          </p:sp>
        </p:grpSp>
        <p:grpSp>
          <p:nvGrpSpPr>
            <p:cNvPr id="25" name="Groupe 24">
              <a:extLst>
                <a:ext uri="{FF2B5EF4-FFF2-40B4-BE49-F238E27FC236}">
                  <a16:creationId xmlns:a16="http://schemas.microsoft.com/office/drawing/2014/main" id="{230182D0-8D51-0552-395F-04A2DA4D61B9}"/>
                </a:ext>
              </a:extLst>
            </p:cNvPr>
            <p:cNvGrpSpPr/>
            <p:nvPr/>
          </p:nvGrpSpPr>
          <p:grpSpPr>
            <a:xfrm>
              <a:off x="2369866" y="3543808"/>
              <a:ext cx="731257" cy="230326"/>
              <a:chOff x="2496971" y="132535"/>
              <a:chExt cx="731257" cy="230326"/>
            </a:xfrm>
          </p:grpSpPr>
          <p:sp>
            <p:nvSpPr>
              <p:cNvPr id="26" name="Ellipse 25">
                <a:extLst>
                  <a:ext uri="{FF2B5EF4-FFF2-40B4-BE49-F238E27FC236}">
                    <a16:creationId xmlns:a16="http://schemas.microsoft.com/office/drawing/2014/main" id="{BD33FB94-FAF8-CEB7-E043-87351818E2FC}"/>
                  </a:ext>
                </a:extLst>
              </p:cNvPr>
              <p:cNvSpPr/>
              <p:nvPr/>
            </p:nvSpPr>
            <p:spPr>
              <a:xfrm>
                <a:off x="2496971" y="132535"/>
                <a:ext cx="230326" cy="23032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500" dirty="0">
                  <a:solidFill>
                    <a:srgbClr val="002060"/>
                  </a:solidFill>
                </a:endParaRPr>
              </a:p>
            </p:txBody>
          </p:sp>
          <p:sp>
            <p:nvSpPr>
              <p:cNvPr id="27" name="ZoneTexte 26">
                <a:extLst>
                  <a:ext uri="{FF2B5EF4-FFF2-40B4-BE49-F238E27FC236}">
                    <a16:creationId xmlns:a16="http://schemas.microsoft.com/office/drawing/2014/main" id="{FB414C03-0AC3-FEA0-F1A2-C9DF2EA1B463}"/>
                  </a:ext>
                </a:extLst>
              </p:cNvPr>
              <p:cNvSpPr txBox="1"/>
              <p:nvPr/>
            </p:nvSpPr>
            <p:spPr>
              <a:xfrm>
                <a:off x="2711391" y="147671"/>
                <a:ext cx="516837" cy="200055"/>
              </a:xfrm>
              <a:prstGeom prst="rect">
                <a:avLst/>
              </a:prstGeom>
              <a:solidFill>
                <a:schemeClr val="tx1"/>
              </a:solidFill>
            </p:spPr>
            <p:txBody>
              <a:bodyPr wrap="square" rtlCol="0">
                <a:spAutoFit/>
              </a:bodyPr>
              <a:lstStyle/>
              <a:p>
                <a:r>
                  <a:rPr lang="fr-FR" sz="700" b="1" dirty="0">
                    <a:solidFill>
                      <a:srgbClr val="002060"/>
                    </a:solidFill>
                  </a:rPr>
                  <a:t>88.5% E</a:t>
                </a:r>
              </a:p>
            </p:txBody>
          </p:sp>
        </p:grpSp>
      </p:grpSp>
      <p:grpSp>
        <p:nvGrpSpPr>
          <p:cNvPr id="41" name="Groupe 40">
            <a:extLst>
              <a:ext uri="{FF2B5EF4-FFF2-40B4-BE49-F238E27FC236}">
                <a16:creationId xmlns:a16="http://schemas.microsoft.com/office/drawing/2014/main" id="{1C782C5C-5A69-68A9-410B-38CEC84B83F0}"/>
              </a:ext>
            </a:extLst>
          </p:cNvPr>
          <p:cNvGrpSpPr/>
          <p:nvPr/>
        </p:nvGrpSpPr>
        <p:grpSpPr>
          <a:xfrm>
            <a:off x="1408969" y="1646128"/>
            <a:ext cx="4994667" cy="1293679"/>
            <a:chOff x="1408969" y="1646128"/>
            <a:chExt cx="4994667" cy="1293679"/>
          </a:xfrm>
        </p:grpSpPr>
        <p:grpSp>
          <p:nvGrpSpPr>
            <p:cNvPr id="28" name="Groupe 27">
              <a:extLst>
                <a:ext uri="{FF2B5EF4-FFF2-40B4-BE49-F238E27FC236}">
                  <a16:creationId xmlns:a16="http://schemas.microsoft.com/office/drawing/2014/main" id="{10094639-535A-B475-5056-3C13340647A9}"/>
                </a:ext>
              </a:extLst>
            </p:cNvPr>
            <p:cNvGrpSpPr/>
            <p:nvPr/>
          </p:nvGrpSpPr>
          <p:grpSpPr>
            <a:xfrm>
              <a:off x="1408969" y="2709481"/>
              <a:ext cx="771015" cy="230326"/>
              <a:chOff x="2496971" y="175067"/>
              <a:chExt cx="771015" cy="230326"/>
            </a:xfrm>
          </p:grpSpPr>
          <p:sp>
            <p:nvSpPr>
              <p:cNvPr id="29" name="Ellipse 28">
                <a:extLst>
                  <a:ext uri="{FF2B5EF4-FFF2-40B4-BE49-F238E27FC236}">
                    <a16:creationId xmlns:a16="http://schemas.microsoft.com/office/drawing/2014/main" id="{A0290386-4934-1830-9A59-C380C83123F3}"/>
                  </a:ext>
                </a:extLst>
              </p:cNvPr>
              <p:cNvSpPr/>
              <p:nvPr/>
            </p:nvSpPr>
            <p:spPr>
              <a:xfrm>
                <a:off x="2496971" y="175067"/>
                <a:ext cx="230326" cy="230326"/>
              </a:xfrm>
              <a:prstGeom prst="ellipse">
                <a:avLst/>
              </a:prstGeom>
              <a:noFill/>
              <a:ln w="381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500" dirty="0">
                  <a:solidFill>
                    <a:srgbClr val="002060"/>
                  </a:solidFill>
                </a:endParaRPr>
              </a:p>
            </p:txBody>
          </p:sp>
          <p:sp>
            <p:nvSpPr>
              <p:cNvPr id="30" name="ZoneTexte 29">
                <a:extLst>
                  <a:ext uri="{FF2B5EF4-FFF2-40B4-BE49-F238E27FC236}">
                    <a16:creationId xmlns:a16="http://schemas.microsoft.com/office/drawing/2014/main" id="{B70E071C-6B05-9900-BEE0-0F4E75779020}"/>
                  </a:ext>
                </a:extLst>
              </p:cNvPr>
              <p:cNvSpPr txBox="1"/>
              <p:nvPr/>
            </p:nvSpPr>
            <p:spPr>
              <a:xfrm>
                <a:off x="2711391" y="190203"/>
                <a:ext cx="556595" cy="200055"/>
              </a:xfrm>
              <a:prstGeom prst="rect">
                <a:avLst/>
              </a:prstGeom>
              <a:solidFill>
                <a:schemeClr val="accent5">
                  <a:lumMod val="40000"/>
                  <a:lumOff val="60000"/>
                </a:schemeClr>
              </a:solidFill>
            </p:spPr>
            <p:txBody>
              <a:bodyPr wrap="square" rtlCol="0">
                <a:spAutoFit/>
              </a:bodyPr>
              <a:lstStyle/>
              <a:p>
                <a:r>
                  <a:rPr lang="fr-FR" sz="700" b="1" dirty="0">
                    <a:solidFill>
                      <a:srgbClr val="002060"/>
                    </a:solidFill>
                  </a:rPr>
                  <a:t>93% S</a:t>
                </a:r>
              </a:p>
            </p:txBody>
          </p:sp>
        </p:grpSp>
        <p:grpSp>
          <p:nvGrpSpPr>
            <p:cNvPr id="34" name="Groupe 33">
              <a:extLst>
                <a:ext uri="{FF2B5EF4-FFF2-40B4-BE49-F238E27FC236}">
                  <a16:creationId xmlns:a16="http://schemas.microsoft.com/office/drawing/2014/main" id="{3B40D625-3CD7-A1FB-F6C9-EFC17E949931}"/>
                </a:ext>
              </a:extLst>
            </p:cNvPr>
            <p:cNvGrpSpPr/>
            <p:nvPr/>
          </p:nvGrpSpPr>
          <p:grpSpPr>
            <a:xfrm rot="16200000">
              <a:off x="5902965" y="1916473"/>
              <a:ext cx="771015" cy="230326"/>
              <a:chOff x="2496971" y="175067"/>
              <a:chExt cx="771015" cy="230326"/>
            </a:xfrm>
          </p:grpSpPr>
          <p:sp>
            <p:nvSpPr>
              <p:cNvPr id="35" name="Ellipse 34">
                <a:extLst>
                  <a:ext uri="{FF2B5EF4-FFF2-40B4-BE49-F238E27FC236}">
                    <a16:creationId xmlns:a16="http://schemas.microsoft.com/office/drawing/2014/main" id="{4761AC84-50DF-60A8-720F-C0CC807EFD78}"/>
                  </a:ext>
                </a:extLst>
              </p:cNvPr>
              <p:cNvSpPr/>
              <p:nvPr/>
            </p:nvSpPr>
            <p:spPr>
              <a:xfrm>
                <a:off x="2496971" y="175067"/>
                <a:ext cx="230326" cy="230326"/>
              </a:xfrm>
              <a:prstGeom prst="ellipse">
                <a:avLst/>
              </a:prstGeom>
              <a:noFill/>
              <a:ln w="381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500" dirty="0">
                  <a:solidFill>
                    <a:srgbClr val="002060"/>
                  </a:solidFill>
                </a:endParaRPr>
              </a:p>
            </p:txBody>
          </p:sp>
          <p:sp>
            <p:nvSpPr>
              <p:cNvPr id="36" name="ZoneTexte 35">
                <a:extLst>
                  <a:ext uri="{FF2B5EF4-FFF2-40B4-BE49-F238E27FC236}">
                    <a16:creationId xmlns:a16="http://schemas.microsoft.com/office/drawing/2014/main" id="{98399DC3-2FBF-28F3-D18B-149442F73BBA}"/>
                  </a:ext>
                </a:extLst>
              </p:cNvPr>
              <p:cNvSpPr txBox="1"/>
              <p:nvPr/>
            </p:nvSpPr>
            <p:spPr>
              <a:xfrm>
                <a:off x="2711391" y="190203"/>
                <a:ext cx="556595" cy="200055"/>
              </a:xfrm>
              <a:prstGeom prst="rect">
                <a:avLst/>
              </a:prstGeom>
              <a:solidFill>
                <a:schemeClr val="accent5">
                  <a:lumMod val="40000"/>
                  <a:lumOff val="60000"/>
                </a:schemeClr>
              </a:solidFill>
            </p:spPr>
            <p:txBody>
              <a:bodyPr wrap="square" rtlCol="0">
                <a:spAutoFit/>
              </a:bodyPr>
              <a:lstStyle/>
              <a:p>
                <a:r>
                  <a:rPr lang="fr-FR" sz="700" b="1" dirty="0">
                    <a:solidFill>
                      <a:srgbClr val="002060"/>
                    </a:solidFill>
                  </a:rPr>
                  <a:t>93% S</a:t>
                </a:r>
              </a:p>
            </p:txBody>
          </p:sp>
        </p:grpSp>
      </p:grpSp>
      <p:sp>
        <p:nvSpPr>
          <p:cNvPr id="42" name="Ellipse 41">
            <a:extLst>
              <a:ext uri="{FF2B5EF4-FFF2-40B4-BE49-F238E27FC236}">
                <a16:creationId xmlns:a16="http://schemas.microsoft.com/office/drawing/2014/main" id="{E7B865AA-6B1A-AFF5-7976-C239CC6392A4}"/>
              </a:ext>
            </a:extLst>
          </p:cNvPr>
          <p:cNvSpPr/>
          <p:nvPr/>
        </p:nvSpPr>
        <p:spPr>
          <a:xfrm>
            <a:off x="5286253" y="4119938"/>
            <a:ext cx="313841" cy="313841"/>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500" dirty="0">
              <a:solidFill>
                <a:srgbClr val="002060"/>
              </a:solidFill>
            </a:endParaRPr>
          </a:p>
        </p:txBody>
      </p:sp>
    </p:spTree>
    <p:extLst>
      <p:ext uri="{BB962C8B-B14F-4D97-AF65-F5344CB8AC3E}">
        <p14:creationId xmlns:p14="http://schemas.microsoft.com/office/powerpoint/2010/main" val="54345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dissolv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fill="hold"/>
                                        <p:tgtEl>
                                          <p:spTgt spid="39"/>
                                        </p:tgtEl>
                                        <p:attrNameLst>
                                          <p:attrName>ppt_x</p:attrName>
                                        </p:attrNameLst>
                                      </p:cBhvr>
                                      <p:tavLst>
                                        <p:tav tm="0">
                                          <p:val>
                                            <p:strVal val="#ppt_x"/>
                                          </p:val>
                                        </p:tav>
                                        <p:tav tm="100000">
                                          <p:val>
                                            <p:strVal val="#ppt_x"/>
                                          </p:val>
                                        </p:tav>
                                      </p:tavLst>
                                    </p:anim>
                                    <p:anim calcmode="lin" valueType="num">
                                      <p:cBhvr additive="base">
                                        <p:cTn id="3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ppt_x"/>
                                          </p:val>
                                        </p:tav>
                                        <p:tav tm="100000">
                                          <p:val>
                                            <p:strVal val="#ppt_x"/>
                                          </p:val>
                                        </p:tav>
                                      </p:tavLst>
                                    </p:anim>
                                    <p:anim calcmode="lin" valueType="num">
                                      <p:cBhvr additive="base">
                                        <p:cTn id="4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additive="base">
                                        <p:cTn id="49" dur="500" fill="hold"/>
                                        <p:tgtEl>
                                          <p:spTgt spid="41"/>
                                        </p:tgtEl>
                                        <p:attrNameLst>
                                          <p:attrName>ppt_x</p:attrName>
                                        </p:attrNameLst>
                                      </p:cBhvr>
                                      <p:tavLst>
                                        <p:tav tm="0">
                                          <p:val>
                                            <p:strVal val="#ppt_x"/>
                                          </p:val>
                                        </p:tav>
                                        <p:tav tm="100000">
                                          <p:val>
                                            <p:strVal val="#ppt_x"/>
                                          </p:val>
                                        </p:tav>
                                      </p:tavLst>
                                    </p:anim>
                                    <p:anim calcmode="lin" valueType="num">
                                      <p:cBhvr additive="base">
                                        <p:cTn id="5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additive="base">
                                        <p:cTn id="55" dur="500" fill="hold"/>
                                        <p:tgtEl>
                                          <p:spTgt spid="42"/>
                                        </p:tgtEl>
                                        <p:attrNameLst>
                                          <p:attrName>ppt_x</p:attrName>
                                        </p:attrNameLst>
                                      </p:cBhvr>
                                      <p:tavLst>
                                        <p:tav tm="0">
                                          <p:val>
                                            <p:strVal val="#ppt_x"/>
                                          </p:val>
                                        </p:tav>
                                        <p:tav tm="100000">
                                          <p:val>
                                            <p:strVal val="#ppt_x"/>
                                          </p:val>
                                        </p:tav>
                                      </p:tavLst>
                                    </p:anim>
                                    <p:anim calcmode="lin" valueType="num">
                                      <p:cBhvr additive="base">
                                        <p:cTn id="5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4" grpId="0"/>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D7098EBE-8BB1-0515-F83E-BB98E9450E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4530" y="334127"/>
            <a:ext cx="10220241" cy="3628656"/>
          </a:xfrm>
          <a:prstGeom prst="rect">
            <a:avLst/>
          </a:prstGeom>
        </p:spPr>
      </p:pic>
      <p:sp>
        <p:nvSpPr>
          <p:cNvPr id="3" name="Sous-titre 2">
            <a:extLst>
              <a:ext uri="{FF2B5EF4-FFF2-40B4-BE49-F238E27FC236}">
                <a16:creationId xmlns:a16="http://schemas.microsoft.com/office/drawing/2014/main" id="{A69FE23F-8CB8-F973-826E-28EBD05D9BDE}"/>
              </a:ext>
            </a:extLst>
          </p:cNvPr>
          <p:cNvSpPr>
            <a:spLocks noGrp="1"/>
          </p:cNvSpPr>
          <p:nvPr>
            <p:ph type="subTitle" idx="1"/>
          </p:nvPr>
        </p:nvSpPr>
        <p:spPr/>
        <p:txBody>
          <a:bodyPr/>
          <a:lstStyle/>
          <a:p>
            <a:r>
              <a:rPr lang="en-US" b="1" dirty="0">
                <a:solidFill>
                  <a:srgbClr val="FFFFFF"/>
                </a:solidFill>
                <a:latin typeface="Roboto" panose="02000000000000000000" pitchFamily="2" charset="0"/>
                <a:ea typeface="Roboto" panose="02000000000000000000" pitchFamily="2" charset="0"/>
                <a:cs typeface="Roboto" panose="02000000000000000000" pitchFamily="2" charset="0"/>
              </a:rPr>
              <a:t>Autarcie </a:t>
            </a:r>
            <a:r>
              <a:rPr lang="en-US" b="1" i="1" dirty="0">
                <a:solidFill>
                  <a:srgbClr val="FFFFFF"/>
                </a:solidFill>
                <a:latin typeface="Roboto" panose="02000000000000000000" pitchFamily="2" charset="0"/>
                <a:ea typeface="Roboto" panose="02000000000000000000" pitchFamily="2" charset="0"/>
                <a:cs typeface="Roboto" panose="02000000000000000000" pitchFamily="2" charset="0"/>
              </a:rPr>
              <a:t>sans</a:t>
            </a:r>
            <a:r>
              <a:rPr lang="en-US" b="1" dirty="0">
                <a:solidFill>
                  <a:srgbClr val="FFFFFF"/>
                </a:solidFill>
                <a:latin typeface="Roboto" panose="02000000000000000000" pitchFamily="2" charset="0"/>
                <a:ea typeface="Roboto" panose="02000000000000000000" pitchFamily="2" charset="0"/>
                <a:cs typeface="Roboto" panose="02000000000000000000" pitchFamily="2" charset="0"/>
              </a:rPr>
              <a:t> stockage virtuel ‘Horizon</a:t>
            </a:r>
            <a:r>
              <a:rPr lang="fr-FR" b="1" dirty="0">
                <a:solidFill>
                  <a:srgbClr val="FFFFFF"/>
                </a:solidFill>
                <a:latin typeface="Roboto" panose="02000000000000000000" pitchFamily="2" charset="0"/>
                <a:ea typeface="Roboto" panose="02000000000000000000" pitchFamily="2" charset="0"/>
                <a:cs typeface="Roboto" panose="02000000000000000000" pitchFamily="2" charset="0"/>
              </a:rPr>
              <a:t>’</a:t>
            </a:r>
            <a:endParaRPr lang="fr-FR" b="1" dirty="0">
              <a:latin typeface="Roboto" panose="02000000000000000000" pitchFamily="2" charset="0"/>
              <a:ea typeface="Roboto" panose="02000000000000000000" pitchFamily="2" charset="0"/>
              <a:cs typeface="Roboto" panose="02000000000000000000" pitchFamily="2" charset="0"/>
            </a:endParaRPr>
          </a:p>
        </p:txBody>
      </p:sp>
      <p:sp>
        <p:nvSpPr>
          <p:cNvPr id="5" name="Espace réservé du pied de page 4">
            <a:extLst>
              <a:ext uri="{FF2B5EF4-FFF2-40B4-BE49-F238E27FC236}">
                <a16:creationId xmlns:a16="http://schemas.microsoft.com/office/drawing/2014/main" id="{20C2EF8A-F170-ADD2-D182-C2DC64BBF529}"/>
              </a:ext>
            </a:extLst>
          </p:cNvPr>
          <p:cNvSpPr>
            <a:spLocks noGrp="1"/>
          </p:cNvSpPr>
          <p:nvPr>
            <p:ph type="ftr" sz="quarter" idx="11"/>
          </p:nvPr>
        </p:nvSpPr>
        <p:spPr/>
        <p:txBody>
          <a:bodyPr/>
          <a:lstStyle/>
          <a:p>
            <a:r>
              <a:rPr lang="en-US"/>
              <a:t>🟨 denis juillard ingenieur hes sarl </a:t>
            </a:r>
          </a:p>
          <a:p>
            <a:r>
              <a:rPr lang="en-US"/>
              <a:t>     seignette 24, ch 2616 - renan be</a:t>
            </a:r>
          </a:p>
        </p:txBody>
      </p:sp>
      <p:sp>
        <p:nvSpPr>
          <p:cNvPr id="6" name="Espace réservé du numéro de diapositive 5">
            <a:extLst>
              <a:ext uri="{FF2B5EF4-FFF2-40B4-BE49-F238E27FC236}">
                <a16:creationId xmlns:a16="http://schemas.microsoft.com/office/drawing/2014/main" id="{3CE33B11-F6A0-1EB3-1176-515CD2D0200F}"/>
              </a:ext>
            </a:extLst>
          </p:cNvPr>
          <p:cNvSpPr>
            <a:spLocks noGrp="1"/>
          </p:cNvSpPr>
          <p:nvPr>
            <p:ph type="sldNum" sz="quarter" idx="12"/>
          </p:nvPr>
        </p:nvSpPr>
        <p:spPr/>
        <p:txBody>
          <a:bodyPr/>
          <a:lstStyle/>
          <a:p>
            <a:fld id="{D57F1E4F-1CFF-5643-939E-217C01CDF565}" type="slidenum">
              <a:rPr lang="en-US" smtClean="0"/>
              <a:pPr/>
              <a:t>6</a:t>
            </a:fld>
            <a:endParaRPr lang="en-US"/>
          </a:p>
        </p:txBody>
      </p:sp>
      <p:sp>
        <p:nvSpPr>
          <p:cNvPr id="7" name="Espace réservé de la date 3">
            <a:extLst>
              <a:ext uri="{FF2B5EF4-FFF2-40B4-BE49-F238E27FC236}">
                <a16:creationId xmlns:a16="http://schemas.microsoft.com/office/drawing/2014/main" id="{0DF8B187-7343-0858-3EF3-1C1D449B64C3}"/>
              </a:ext>
            </a:extLst>
          </p:cNvPr>
          <p:cNvSpPr>
            <a:spLocks noGrp="1"/>
          </p:cNvSpPr>
          <p:nvPr>
            <p:ph type="dt" sz="half" idx="10"/>
          </p:nvPr>
        </p:nvSpPr>
        <p:spPr>
          <a:xfrm>
            <a:off x="9838592" y="6392007"/>
            <a:ext cx="839739" cy="269448"/>
          </a:xfrm>
        </p:spPr>
        <p:txBody>
          <a:bodyPr/>
          <a:lstStyle/>
          <a:p>
            <a:r>
              <a:rPr lang="fr-CH" dirty="0"/>
              <a:t>11/02/2023</a:t>
            </a:r>
            <a:endParaRPr lang="en-US" dirty="0"/>
          </a:p>
        </p:txBody>
      </p:sp>
      <p:sp>
        <p:nvSpPr>
          <p:cNvPr id="2" name="Rectangle 2">
            <a:extLst>
              <a:ext uri="{FF2B5EF4-FFF2-40B4-BE49-F238E27FC236}">
                <a16:creationId xmlns:a16="http://schemas.microsoft.com/office/drawing/2014/main" id="{F0141C34-CBD1-995E-8325-DFF74D3DB25E}"/>
              </a:ext>
            </a:extLst>
          </p:cNvPr>
          <p:cNvSpPr>
            <a:spLocks noChangeArrowheads="1"/>
          </p:cNvSpPr>
          <p:nvPr/>
        </p:nvSpPr>
        <p:spPr bwMode="auto">
          <a:xfrm>
            <a:off x="984529" y="4314504"/>
            <a:ext cx="10220241"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lgn="just" defTabSz="914400" eaLnBrk="0" fontAlgn="base" hangingPunct="0">
              <a:spcBef>
                <a:spcPct val="0"/>
              </a:spcBef>
              <a:spcAft>
                <a:spcPct val="0"/>
              </a:spcAft>
            </a:pPr>
            <a:r>
              <a:rPr kumimoji="0" lang="fr-FR" altLang="fr-FR" sz="2200" b="1" i="0" u="none" strike="noStrike" cap="none" normalizeH="0" baseline="0" dirty="0">
                <a:ln>
                  <a:noFill/>
                </a:ln>
                <a:effectLst/>
                <a:latin typeface="Roboto" panose="02000000000000000000" pitchFamily="2" charset="0"/>
                <a:ea typeface="Roboto" panose="02000000000000000000" pitchFamily="2" charset="0"/>
                <a:cs typeface="Roboto" panose="02000000000000000000" pitchFamily="2" charset="0"/>
              </a:rPr>
              <a:t>Autarcie :</a:t>
            </a:r>
            <a:r>
              <a:rPr kumimoji="0" lang="fr-FR" altLang="fr-FR" sz="2200" b="1" i="0" u="none" strike="noStrike" cap="none" normalizeH="0" dirty="0">
                <a:ln>
                  <a:noFill/>
                </a:ln>
                <a:effectLst/>
                <a:latin typeface="Roboto" panose="02000000000000000000" pitchFamily="2" charset="0"/>
                <a:ea typeface="Roboto" panose="02000000000000000000" pitchFamily="2" charset="0"/>
                <a:cs typeface="Roboto" panose="02000000000000000000" pitchFamily="2" charset="0"/>
              </a:rPr>
              <a:t> degré d’indépendance ou </a:t>
            </a:r>
            <a:r>
              <a:rPr lang="fr-CH" altLang="fr-FR" sz="2200" b="1" dirty="0">
                <a:latin typeface="Roboto" panose="02000000000000000000" pitchFamily="2" charset="0"/>
                <a:ea typeface="Roboto" panose="02000000000000000000" pitchFamily="2" charset="0"/>
                <a:cs typeface="Roboto" panose="02000000000000000000" pitchFamily="2" charset="0"/>
              </a:rPr>
              <a:t>é</a:t>
            </a:r>
            <a:r>
              <a:rPr lang="fr-CH" sz="2200" b="1" dirty="0">
                <a:latin typeface="Roboto" panose="02000000000000000000" pitchFamily="2" charset="0"/>
                <a:ea typeface="Roboto" panose="02000000000000000000" pitchFamily="2" charset="0"/>
                <a:cs typeface="Roboto" panose="02000000000000000000" pitchFamily="2" charset="0"/>
              </a:rPr>
              <a:t>tat économique d’un bâtiment qui se suffit à lui-même et dont les ressources lui permettent d'être + ou - autosuffisant.</a:t>
            </a:r>
            <a:endParaRPr lang="fr-FR" altLang="fr-FR" sz="2200" b="1" dirty="0">
              <a:latin typeface="Roboto" panose="02000000000000000000" pitchFamily="2" charset="0"/>
              <a:ea typeface="Roboto" panose="02000000000000000000" pitchFamily="2" charset="0"/>
              <a:cs typeface="Roboto" panose="02000000000000000000" pitchFamily="2" charset="0"/>
            </a:endParaRPr>
          </a:p>
        </p:txBody>
      </p:sp>
      <p:pic>
        <p:nvPicPr>
          <p:cNvPr id="9" name="Image 8">
            <a:extLst>
              <a:ext uri="{FF2B5EF4-FFF2-40B4-BE49-F238E27FC236}">
                <a16:creationId xmlns:a16="http://schemas.microsoft.com/office/drawing/2014/main" id="{8AF36D58-3A74-0971-71C2-F4374C91A8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97904" y="1568386"/>
            <a:ext cx="3248319" cy="2345941"/>
          </a:xfrm>
          <a:prstGeom prst="rect">
            <a:avLst/>
          </a:prstGeom>
        </p:spPr>
      </p:pic>
      <p:sp>
        <p:nvSpPr>
          <p:cNvPr id="4" name="ZoneTexte 3">
            <a:extLst>
              <a:ext uri="{FF2B5EF4-FFF2-40B4-BE49-F238E27FC236}">
                <a16:creationId xmlns:a16="http://schemas.microsoft.com/office/drawing/2014/main" id="{4C792D49-132C-A504-7297-FEE32E9C18A4}"/>
              </a:ext>
            </a:extLst>
          </p:cNvPr>
          <p:cNvSpPr txBox="1"/>
          <p:nvPr/>
        </p:nvSpPr>
        <p:spPr>
          <a:xfrm>
            <a:off x="9261987" y="4986099"/>
            <a:ext cx="2015614" cy="307777"/>
          </a:xfrm>
          <a:prstGeom prst="rect">
            <a:avLst/>
          </a:prstGeom>
          <a:noFill/>
        </p:spPr>
        <p:txBody>
          <a:bodyPr wrap="square" rtlCol="0">
            <a:spAutoFit/>
          </a:bodyPr>
          <a:lstStyle/>
          <a:p>
            <a:pPr algn="r"/>
            <a:r>
              <a:rPr lang="fr-FR" sz="1400" dirty="0"/>
              <a:t>Source Genedis 2023</a:t>
            </a:r>
          </a:p>
        </p:txBody>
      </p:sp>
    </p:spTree>
    <p:extLst>
      <p:ext uri="{BB962C8B-B14F-4D97-AF65-F5344CB8AC3E}">
        <p14:creationId xmlns:p14="http://schemas.microsoft.com/office/powerpoint/2010/main" val="155289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50000" de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4F0A695D-1E53-F9DD-F405-AE5D823B82C4}"/>
              </a:ext>
            </a:extLst>
          </p:cNvPr>
          <p:cNvSpPr txBox="1"/>
          <p:nvPr/>
        </p:nvSpPr>
        <p:spPr>
          <a:xfrm>
            <a:off x="655983" y="175041"/>
            <a:ext cx="11536017" cy="5139869"/>
          </a:xfrm>
          <a:prstGeom prst="rect">
            <a:avLst/>
          </a:prstGeom>
          <a:noFill/>
        </p:spPr>
        <p:txBody>
          <a:bodyPr wrap="square" rtlCol="0">
            <a:spAutoFit/>
          </a:bodyPr>
          <a:lstStyle/>
          <a:p>
            <a:pPr>
              <a:spcBef>
                <a:spcPts val="600"/>
              </a:spcBef>
              <a:spcAft>
                <a:spcPts val="1200"/>
              </a:spcAft>
            </a:pPr>
            <a:r>
              <a:rPr lang="fr-CH" sz="2800" b="1" dirty="0">
                <a:effectLst/>
                <a:latin typeface="Roboto" panose="02000000000000000000" pitchFamily="2" charset="0"/>
                <a:ea typeface="Roboto" panose="02000000000000000000" pitchFamily="2" charset="0"/>
                <a:cs typeface="Roboto" panose="02000000000000000000" pitchFamily="2" charset="0"/>
              </a:rPr>
              <a:t>‘Horizon’ de Genedis</a:t>
            </a:r>
          </a:p>
          <a:p>
            <a:pPr>
              <a:spcAft>
                <a:spcPts val="1200"/>
              </a:spcAft>
            </a:pPr>
            <a:r>
              <a:rPr lang="fr-CH" sz="2400" dirty="0">
                <a:effectLst/>
                <a:latin typeface="Roboto" panose="02000000000000000000" pitchFamily="2" charset="0"/>
                <a:ea typeface="Roboto" panose="02000000000000000000" pitchFamily="2" charset="0"/>
                <a:cs typeface="Roboto" panose="02000000000000000000" pitchFamily="2" charset="0"/>
              </a:rPr>
              <a:t>Grâce au produit ‘Horizon’, vous accumulez votre énergie de jour en été et l’utilisez en hiver, ou la nuit, comme bon vous semble, avec la possibilité de consommer jusqu’à 100% de votre autoproduction.</a:t>
            </a:r>
          </a:p>
          <a:p>
            <a:pPr>
              <a:spcAft>
                <a:spcPts val="1200"/>
              </a:spcAft>
            </a:pPr>
            <a:r>
              <a:rPr lang="fr-CH" sz="2400" dirty="0">
                <a:effectLst/>
                <a:latin typeface="Roboto" panose="02000000000000000000" pitchFamily="2" charset="0"/>
                <a:ea typeface="Roboto" panose="02000000000000000000" pitchFamily="2" charset="0"/>
                <a:cs typeface="Roboto" panose="02000000000000000000" pitchFamily="2" charset="0"/>
              </a:rPr>
              <a:t>Prix de l’abonnement : 550.- CHF/an </a:t>
            </a:r>
            <a:r>
              <a:rPr lang="fr-CH" sz="2400" dirty="0">
                <a:latin typeface="Roboto" panose="02000000000000000000" pitchFamily="2" charset="0"/>
                <a:ea typeface="Roboto" panose="02000000000000000000" pitchFamily="2" charset="0"/>
                <a:cs typeface="Roboto" panose="02000000000000000000" pitchFamily="2" charset="0"/>
              </a:rPr>
              <a:t>(env. 7% des gains)</a:t>
            </a:r>
            <a:endParaRPr lang="fr-CH" sz="2400" dirty="0">
              <a:effectLst/>
              <a:latin typeface="Roboto" panose="02000000000000000000" pitchFamily="2" charset="0"/>
              <a:ea typeface="Roboto" panose="02000000000000000000" pitchFamily="2" charset="0"/>
              <a:cs typeface="Roboto" panose="02000000000000000000" pitchFamily="2" charset="0"/>
            </a:endParaRPr>
          </a:p>
          <a:p>
            <a:pPr algn="l">
              <a:spcBef>
                <a:spcPts val="600"/>
              </a:spcBef>
              <a:spcAft>
                <a:spcPts val="1200"/>
              </a:spcAft>
            </a:pPr>
            <a:r>
              <a:rPr lang="fr-CH" sz="2400" b="1" dirty="0">
                <a:latin typeface="Roboto" panose="02000000000000000000" pitchFamily="2" charset="0"/>
                <a:ea typeface="Roboto" panose="02000000000000000000" pitchFamily="2" charset="0"/>
                <a:cs typeface="Roboto" panose="02000000000000000000" pitchFamily="2" charset="0"/>
              </a:rPr>
              <a:t>A</a:t>
            </a:r>
            <a:r>
              <a:rPr lang="fr-CH" sz="2400" b="1" u="none" strike="noStrike" dirty="0">
                <a:effectLst/>
                <a:latin typeface="Roboto" panose="02000000000000000000" pitchFamily="2" charset="0"/>
                <a:ea typeface="Roboto" panose="02000000000000000000" pitchFamily="2" charset="0"/>
                <a:cs typeface="Roboto" panose="02000000000000000000" pitchFamily="2" charset="0"/>
              </a:rPr>
              <a:t>vantages</a:t>
            </a:r>
          </a:p>
          <a:p>
            <a:pPr algn="l">
              <a:spcAft>
                <a:spcPts val="600"/>
              </a:spcAft>
              <a:buFont typeface="Arial" panose="020B0604020202020204" pitchFamily="34" charset="0"/>
              <a:buChar char="•"/>
            </a:pPr>
            <a:r>
              <a:rPr lang="fr-CH" sz="2400" u="none" strike="noStrike" dirty="0">
                <a:effectLst/>
                <a:latin typeface="Roboto" panose="02000000000000000000" pitchFamily="2" charset="0"/>
                <a:ea typeface="Roboto" panose="02000000000000000000" pitchFamily="2" charset="0"/>
                <a:cs typeface="Roboto" panose="02000000000000000000" pitchFamily="2" charset="0"/>
              </a:rPr>
              <a:t>Aucun investissement dans des batteries coûteuses (batterie virtuelle)</a:t>
            </a:r>
          </a:p>
          <a:p>
            <a:pPr algn="l">
              <a:spcAft>
                <a:spcPts val="600"/>
              </a:spcAft>
              <a:buFont typeface="Arial" panose="020B0604020202020204" pitchFamily="34" charset="0"/>
              <a:buChar char="•"/>
            </a:pPr>
            <a:r>
              <a:rPr lang="fr-CH" sz="2400" u="none" strike="noStrike" dirty="0">
                <a:effectLst/>
                <a:latin typeface="Roboto" panose="02000000000000000000" pitchFamily="2" charset="0"/>
                <a:ea typeface="Roboto" panose="02000000000000000000" pitchFamily="2" charset="0"/>
                <a:cs typeface="Roboto" panose="02000000000000000000" pitchFamily="2" charset="0"/>
              </a:rPr>
              <a:t>Aucun espace, investissement et entretien nécessaires pour une batterie interne</a:t>
            </a:r>
            <a:endParaRPr lang="fr-CH" sz="2400" dirty="0">
              <a:latin typeface="Roboto" panose="02000000000000000000" pitchFamily="2" charset="0"/>
              <a:ea typeface="Roboto" panose="02000000000000000000" pitchFamily="2" charset="0"/>
              <a:cs typeface="Roboto" panose="02000000000000000000" pitchFamily="2" charset="0"/>
            </a:endParaRPr>
          </a:p>
          <a:p>
            <a:pPr algn="l">
              <a:spcAft>
                <a:spcPts val="600"/>
              </a:spcAft>
              <a:buFont typeface="Arial" panose="020B0604020202020204" pitchFamily="34" charset="0"/>
              <a:buChar char="•"/>
            </a:pPr>
            <a:r>
              <a:rPr lang="fr-CH" sz="2400" u="none" strike="noStrike" dirty="0">
                <a:effectLst/>
                <a:latin typeface="Roboto" panose="02000000000000000000" pitchFamily="2" charset="0"/>
                <a:ea typeface="Roboto" panose="02000000000000000000" pitchFamily="2" charset="0"/>
                <a:cs typeface="Roboto" panose="02000000000000000000" pitchFamily="2" charset="0"/>
              </a:rPr>
              <a:t>Autoconsommation renforcée et réduction des factures d’électricité</a:t>
            </a:r>
            <a:endParaRPr lang="fr-CH" sz="2400" dirty="0">
              <a:latin typeface="Roboto" panose="02000000000000000000" pitchFamily="2" charset="0"/>
              <a:ea typeface="Roboto" panose="02000000000000000000" pitchFamily="2" charset="0"/>
              <a:cs typeface="Roboto" panose="02000000000000000000" pitchFamily="2" charset="0"/>
            </a:endParaRPr>
          </a:p>
          <a:p>
            <a:pPr>
              <a:spcAft>
                <a:spcPts val="600"/>
              </a:spcAft>
              <a:buFont typeface="Arial" panose="020B0604020202020204" pitchFamily="34" charset="0"/>
              <a:buChar char="•"/>
            </a:pPr>
            <a:r>
              <a:rPr lang="fr-CH" sz="2400" dirty="0">
                <a:latin typeface="Roboto" panose="02000000000000000000" pitchFamily="2" charset="0"/>
                <a:ea typeface="Roboto" panose="02000000000000000000" pitchFamily="2" charset="0"/>
                <a:cs typeface="Roboto" panose="02000000000000000000" pitchFamily="2" charset="0"/>
              </a:rPr>
              <a:t>A</a:t>
            </a:r>
            <a:r>
              <a:rPr lang="fr-CH" sz="2400" u="none" strike="noStrike" dirty="0">
                <a:effectLst/>
                <a:latin typeface="Roboto" panose="02000000000000000000" pitchFamily="2" charset="0"/>
                <a:ea typeface="Roboto" panose="02000000000000000000" pitchFamily="2" charset="0"/>
                <a:cs typeface="Roboto" panose="02000000000000000000" pitchFamily="2" charset="0"/>
              </a:rPr>
              <a:t>bonnement conclu/interrompu avec </a:t>
            </a:r>
            <a:r>
              <a:rPr lang="fr-CH" sz="2400" dirty="0">
                <a:latin typeface="Roboto" panose="02000000000000000000" pitchFamily="2" charset="0"/>
                <a:ea typeface="Roboto" panose="02000000000000000000" pitchFamily="2" charset="0"/>
                <a:cs typeface="Roboto" panose="02000000000000000000" pitchFamily="2" charset="0"/>
              </a:rPr>
              <a:t>préavis de trois mois pour le prochain terme fixé par l’usage local.</a:t>
            </a:r>
            <a:endParaRPr lang="fr-CH" sz="2400" u="none" strike="noStrike" dirty="0">
              <a:effectLst/>
              <a:latin typeface="Roboto" panose="02000000000000000000" pitchFamily="2" charset="0"/>
              <a:ea typeface="Roboto" panose="02000000000000000000" pitchFamily="2" charset="0"/>
              <a:cs typeface="Roboto" panose="02000000000000000000" pitchFamily="2" charset="0"/>
            </a:endParaRPr>
          </a:p>
        </p:txBody>
      </p:sp>
      <p:sp>
        <p:nvSpPr>
          <p:cNvPr id="3" name="Sous-titre 2">
            <a:extLst>
              <a:ext uri="{FF2B5EF4-FFF2-40B4-BE49-F238E27FC236}">
                <a16:creationId xmlns:a16="http://schemas.microsoft.com/office/drawing/2014/main" id="{B9F0A258-2ABF-7DAA-34DD-E94BA6BCB9D3}"/>
              </a:ext>
            </a:extLst>
          </p:cNvPr>
          <p:cNvSpPr>
            <a:spLocks noGrp="1"/>
          </p:cNvSpPr>
          <p:nvPr>
            <p:ph type="subTitle" idx="1"/>
          </p:nvPr>
        </p:nvSpPr>
        <p:spPr/>
        <p:txBody>
          <a:bodyPr/>
          <a:lstStyle/>
          <a:p>
            <a:r>
              <a:rPr lang="en-US" b="1" dirty="0">
                <a:solidFill>
                  <a:srgbClr val="FFFFFF"/>
                </a:solidFill>
                <a:latin typeface="Roboto" panose="02000000000000000000" pitchFamily="2" charset="0"/>
                <a:ea typeface="Roboto" panose="02000000000000000000" pitchFamily="2" charset="0"/>
                <a:cs typeface="Roboto" panose="02000000000000000000" pitchFamily="2" charset="0"/>
              </a:rPr>
              <a:t>Stockage virtuel ‘Horizon’ : qu’est-ce que c’est ?</a:t>
            </a:r>
            <a:endParaRPr lang="fr-FR" b="1" dirty="0">
              <a:latin typeface="Roboto" panose="02000000000000000000" pitchFamily="2" charset="0"/>
              <a:ea typeface="Roboto" panose="02000000000000000000" pitchFamily="2" charset="0"/>
              <a:cs typeface="Roboto" panose="02000000000000000000" pitchFamily="2" charset="0"/>
            </a:endParaRPr>
          </a:p>
          <a:p>
            <a:endParaRPr lang="fr-FR" dirty="0"/>
          </a:p>
        </p:txBody>
      </p:sp>
      <p:sp>
        <p:nvSpPr>
          <p:cNvPr id="5" name="Espace réservé du pied de page 4">
            <a:extLst>
              <a:ext uri="{FF2B5EF4-FFF2-40B4-BE49-F238E27FC236}">
                <a16:creationId xmlns:a16="http://schemas.microsoft.com/office/drawing/2014/main" id="{08335ACD-334D-B20B-0D84-6BE8CA25FD54}"/>
              </a:ext>
            </a:extLst>
          </p:cNvPr>
          <p:cNvSpPr>
            <a:spLocks noGrp="1"/>
          </p:cNvSpPr>
          <p:nvPr>
            <p:ph type="ftr" sz="quarter" idx="11"/>
          </p:nvPr>
        </p:nvSpPr>
        <p:spPr/>
        <p:txBody>
          <a:bodyPr/>
          <a:lstStyle/>
          <a:p>
            <a:r>
              <a:rPr lang="en-US"/>
              <a:t>🟨 denis juillard ingenieur hes sarl </a:t>
            </a:r>
          </a:p>
          <a:p>
            <a:r>
              <a:rPr lang="en-US"/>
              <a:t>     seignette 24, ch 2616 - renan be</a:t>
            </a:r>
          </a:p>
        </p:txBody>
      </p:sp>
      <p:sp>
        <p:nvSpPr>
          <p:cNvPr id="6" name="Espace réservé du numéro de diapositive 5">
            <a:extLst>
              <a:ext uri="{FF2B5EF4-FFF2-40B4-BE49-F238E27FC236}">
                <a16:creationId xmlns:a16="http://schemas.microsoft.com/office/drawing/2014/main" id="{8A6E0267-9948-B8B7-3D60-09175EC0D525}"/>
              </a:ext>
            </a:extLst>
          </p:cNvPr>
          <p:cNvSpPr>
            <a:spLocks noGrp="1"/>
          </p:cNvSpPr>
          <p:nvPr>
            <p:ph type="sldNum" sz="quarter" idx="12"/>
          </p:nvPr>
        </p:nvSpPr>
        <p:spPr/>
        <p:txBody>
          <a:bodyPr/>
          <a:lstStyle/>
          <a:p>
            <a:fld id="{D57F1E4F-1CFF-5643-939E-217C01CDF565}" type="slidenum">
              <a:rPr lang="en-US" smtClean="0"/>
              <a:pPr/>
              <a:t>7</a:t>
            </a:fld>
            <a:endParaRPr lang="en-US"/>
          </a:p>
        </p:txBody>
      </p:sp>
      <p:sp>
        <p:nvSpPr>
          <p:cNvPr id="4" name="Espace réservé de la date 3">
            <a:extLst>
              <a:ext uri="{FF2B5EF4-FFF2-40B4-BE49-F238E27FC236}">
                <a16:creationId xmlns:a16="http://schemas.microsoft.com/office/drawing/2014/main" id="{C0AC3B9E-7B87-AD44-B5E1-CF24C2D2B054}"/>
              </a:ext>
            </a:extLst>
          </p:cNvPr>
          <p:cNvSpPr>
            <a:spLocks noGrp="1"/>
          </p:cNvSpPr>
          <p:nvPr>
            <p:ph type="dt" sz="half" idx="10"/>
          </p:nvPr>
        </p:nvSpPr>
        <p:spPr>
          <a:xfrm>
            <a:off x="9838592" y="6392007"/>
            <a:ext cx="839739" cy="269448"/>
          </a:xfrm>
        </p:spPr>
        <p:txBody>
          <a:bodyPr/>
          <a:lstStyle/>
          <a:p>
            <a:r>
              <a:rPr lang="fr-CH" dirty="0"/>
              <a:t>11/02/2023</a:t>
            </a:r>
            <a:endParaRPr lang="en-US" dirty="0"/>
          </a:p>
        </p:txBody>
      </p:sp>
    </p:spTree>
    <p:extLst>
      <p:ext uri="{BB962C8B-B14F-4D97-AF65-F5344CB8AC3E}">
        <p14:creationId xmlns:p14="http://schemas.microsoft.com/office/powerpoint/2010/main" val="195582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7F4A6B42-D5B3-D6CB-919D-69D389589A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4530" y="334127"/>
            <a:ext cx="10220241" cy="3628656"/>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8E1FFBBF-D57B-C82E-A901-B8B20555C1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4530" y="326414"/>
            <a:ext cx="10220241" cy="3628656"/>
          </a:xfrm>
          <a:prstGeom prst="rect">
            <a:avLst/>
          </a:prstGeom>
        </p:spPr>
      </p:pic>
      <p:sp>
        <p:nvSpPr>
          <p:cNvPr id="3" name="Sous-titre 2">
            <a:extLst>
              <a:ext uri="{FF2B5EF4-FFF2-40B4-BE49-F238E27FC236}">
                <a16:creationId xmlns:a16="http://schemas.microsoft.com/office/drawing/2014/main" id="{0A99E095-2957-FE61-88A8-A5E694CD16B4}"/>
              </a:ext>
            </a:extLst>
          </p:cNvPr>
          <p:cNvSpPr>
            <a:spLocks noGrp="1"/>
          </p:cNvSpPr>
          <p:nvPr>
            <p:ph type="subTitle" idx="1"/>
          </p:nvPr>
        </p:nvSpPr>
        <p:spPr/>
        <p:txBody>
          <a:bodyPr/>
          <a:lstStyle/>
          <a:p>
            <a:r>
              <a:rPr lang="en-US" b="1" dirty="0">
                <a:solidFill>
                  <a:srgbClr val="FFFFFF"/>
                </a:solidFill>
                <a:latin typeface="Roboto" panose="02000000000000000000" pitchFamily="2" charset="0"/>
                <a:ea typeface="Roboto" panose="02000000000000000000" pitchFamily="2" charset="0"/>
                <a:cs typeface="Roboto" panose="02000000000000000000" pitchFamily="2" charset="0"/>
              </a:rPr>
              <a:t>Autarcie </a:t>
            </a:r>
            <a:r>
              <a:rPr lang="en-US" b="1" i="1" dirty="0">
                <a:solidFill>
                  <a:srgbClr val="FFFFFF"/>
                </a:solidFill>
                <a:latin typeface="Roboto" panose="02000000000000000000" pitchFamily="2" charset="0"/>
                <a:ea typeface="Roboto" panose="02000000000000000000" pitchFamily="2" charset="0"/>
                <a:cs typeface="Roboto" panose="02000000000000000000" pitchFamily="2" charset="0"/>
              </a:rPr>
              <a:t>avec</a:t>
            </a:r>
            <a:r>
              <a:rPr lang="en-US" b="1" dirty="0">
                <a:solidFill>
                  <a:srgbClr val="FFFFFF"/>
                </a:solidFill>
                <a:latin typeface="Roboto" panose="02000000000000000000" pitchFamily="2" charset="0"/>
                <a:ea typeface="Roboto" panose="02000000000000000000" pitchFamily="2" charset="0"/>
                <a:cs typeface="Roboto" panose="02000000000000000000" pitchFamily="2" charset="0"/>
              </a:rPr>
              <a:t> stockage virtuel Horizon</a:t>
            </a:r>
            <a:endParaRPr lang="fr-FR" b="1" dirty="0">
              <a:solidFill>
                <a:srgbClr val="FFFFFF"/>
              </a:solidFill>
              <a:latin typeface="Roboto" panose="02000000000000000000" pitchFamily="2" charset="0"/>
              <a:ea typeface="Roboto" panose="02000000000000000000" pitchFamily="2" charset="0"/>
              <a:cs typeface="Roboto" panose="02000000000000000000" pitchFamily="2" charset="0"/>
            </a:endParaRPr>
          </a:p>
          <a:p>
            <a:endParaRPr lang="fr-FR" dirty="0"/>
          </a:p>
        </p:txBody>
      </p:sp>
      <p:sp>
        <p:nvSpPr>
          <p:cNvPr id="5" name="Espace réservé du pied de page 4">
            <a:extLst>
              <a:ext uri="{FF2B5EF4-FFF2-40B4-BE49-F238E27FC236}">
                <a16:creationId xmlns:a16="http://schemas.microsoft.com/office/drawing/2014/main" id="{5428C7AF-51F0-9CC4-5D19-24CEF04CBF47}"/>
              </a:ext>
            </a:extLst>
          </p:cNvPr>
          <p:cNvSpPr>
            <a:spLocks noGrp="1"/>
          </p:cNvSpPr>
          <p:nvPr>
            <p:ph type="ftr" sz="quarter" idx="11"/>
          </p:nvPr>
        </p:nvSpPr>
        <p:spPr/>
        <p:txBody>
          <a:bodyPr/>
          <a:lstStyle/>
          <a:p>
            <a:r>
              <a:rPr lang="en-US"/>
              <a:t>🟨 denis juillard ingenieur hes sarl </a:t>
            </a:r>
          </a:p>
          <a:p>
            <a:r>
              <a:rPr lang="en-US"/>
              <a:t>     seignette 24, ch 2616 - renan be</a:t>
            </a:r>
          </a:p>
        </p:txBody>
      </p:sp>
      <p:sp>
        <p:nvSpPr>
          <p:cNvPr id="6" name="Espace réservé du numéro de diapositive 5">
            <a:extLst>
              <a:ext uri="{FF2B5EF4-FFF2-40B4-BE49-F238E27FC236}">
                <a16:creationId xmlns:a16="http://schemas.microsoft.com/office/drawing/2014/main" id="{C240F318-1FF9-A13B-D721-7E326A054F9F}"/>
              </a:ext>
            </a:extLst>
          </p:cNvPr>
          <p:cNvSpPr>
            <a:spLocks noGrp="1"/>
          </p:cNvSpPr>
          <p:nvPr>
            <p:ph type="sldNum" sz="quarter" idx="12"/>
          </p:nvPr>
        </p:nvSpPr>
        <p:spPr/>
        <p:txBody>
          <a:bodyPr/>
          <a:lstStyle/>
          <a:p>
            <a:fld id="{D57F1E4F-1CFF-5643-939E-217C01CDF565}" type="slidenum">
              <a:rPr lang="en-US" smtClean="0"/>
              <a:pPr/>
              <a:t>8</a:t>
            </a:fld>
            <a:endParaRPr lang="en-US"/>
          </a:p>
        </p:txBody>
      </p:sp>
      <p:sp>
        <p:nvSpPr>
          <p:cNvPr id="15" name="Espace réservé de la date 3">
            <a:extLst>
              <a:ext uri="{FF2B5EF4-FFF2-40B4-BE49-F238E27FC236}">
                <a16:creationId xmlns:a16="http://schemas.microsoft.com/office/drawing/2014/main" id="{57408CE6-6688-E035-2E5E-60C3FF3E6657}"/>
              </a:ext>
            </a:extLst>
          </p:cNvPr>
          <p:cNvSpPr>
            <a:spLocks noGrp="1"/>
          </p:cNvSpPr>
          <p:nvPr>
            <p:ph type="dt" sz="half" idx="10"/>
          </p:nvPr>
        </p:nvSpPr>
        <p:spPr>
          <a:xfrm>
            <a:off x="9838592" y="6392007"/>
            <a:ext cx="839739" cy="269448"/>
          </a:xfrm>
        </p:spPr>
        <p:txBody>
          <a:bodyPr/>
          <a:lstStyle/>
          <a:p>
            <a:r>
              <a:rPr lang="fr-CH" dirty="0"/>
              <a:t>11/02/2023</a:t>
            </a:r>
            <a:endParaRPr lang="en-US" dirty="0"/>
          </a:p>
        </p:txBody>
      </p:sp>
      <p:pic>
        <p:nvPicPr>
          <p:cNvPr id="12" name="Image 11">
            <a:extLst>
              <a:ext uri="{FF2B5EF4-FFF2-40B4-BE49-F238E27FC236}">
                <a16:creationId xmlns:a16="http://schemas.microsoft.com/office/drawing/2014/main" id="{983AF873-5F9B-1ADC-8228-9AE53B7455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97904" y="1568386"/>
            <a:ext cx="3248319" cy="2345941"/>
          </a:xfrm>
          <a:prstGeom prst="rect">
            <a:avLst/>
          </a:prstGeom>
        </p:spPr>
      </p:pic>
      <p:sp>
        <p:nvSpPr>
          <p:cNvPr id="2" name="ZoneTexte 1">
            <a:extLst>
              <a:ext uri="{FF2B5EF4-FFF2-40B4-BE49-F238E27FC236}">
                <a16:creationId xmlns:a16="http://schemas.microsoft.com/office/drawing/2014/main" id="{03371208-93B2-BC57-5314-1A0092FF330A}"/>
              </a:ext>
            </a:extLst>
          </p:cNvPr>
          <p:cNvSpPr txBox="1"/>
          <p:nvPr/>
        </p:nvSpPr>
        <p:spPr>
          <a:xfrm>
            <a:off x="9261987" y="4986099"/>
            <a:ext cx="2015614" cy="307777"/>
          </a:xfrm>
          <a:prstGeom prst="rect">
            <a:avLst/>
          </a:prstGeom>
          <a:noFill/>
        </p:spPr>
        <p:txBody>
          <a:bodyPr wrap="square" rtlCol="0">
            <a:spAutoFit/>
          </a:bodyPr>
          <a:lstStyle/>
          <a:p>
            <a:pPr algn="r"/>
            <a:r>
              <a:rPr lang="fr-FR" sz="1400" dirty="0"/>
              <a:t>Source Genedis 2023</a:t>
            </a:r>
          </a:p>
        </p:txBody>
      </p:sp>
    </p:spTree>
    <p:extLst>
      <p:ext uri="{BB962C8B-B14F-4D97-AF65-F5344CB8AC3E}">
        <p14:creationId xmlns:p14="http://schemas.microsoft.com/office/powerpoint/2010/main" val="264848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is">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Thème Offic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Thème Offic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Concis</Template>
  <TotalTime>21517</TotalTime>
  <Words>3524</Words>
  <Application>Microsoft Macintosh PowerPoint</Application>
  <PresentationFormat>Grand écran</PresentationFormat>
  <Paragraphs>397</Paragraphs>
  <Slides>33</Slides>
  <Notes>11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33</vt:i4>
      </vt:variant>
    </vt:vector>
  </HeadingPairs>
  <TitlesOfParts>
    <vt:vector size="41" baseType="lpstr">
      <vt:lpstr>Arial</vt:lpstr>
      <vt:lpstr>Calibri</vt:lpstr>
      <vt:lpstr>Century Gothic</vt:lpstr>
      <vt:lpstr>Manrope</vt:lpstr>
      <vt:lpstr>Raptor V3</vt:lpstr>
      <vt:lpstr>Roboto</vt:lpstr>
      <vt:lpstr>Wingdings 2</vt:lpstr>
      <vt:lpstr>Concis</vt:lpstr>
      <vt:lpstr>Le soleil, source d’énergie inépuisable!</vt:lpstr>
      <vt:lpstr>Présentation PowerPoint</vt:lpstr>
      <vt:lpstr>Projet solaire photovoltaïque @ Le Viognier</vt:lpstr>
      <vt:lpstr>1  Planter le décor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  Quatre solutions</vt:lpstr>
      <vt:lpstr>Présentation PowerPoint</vt:lpstr>
      <vt:lpstr>Présentation PowerPoint</vt:lpstr>
      <vt:lpstr>Présentation PowerPoint</vt:lpstr>
      <vt:lpstr>Présentation PowerPoint</vt:lpstr>
      <vt:lpstr>Présentation PowerPoint</vt:lpstr>
      <vt:lpstr>3  Impacts PPE et copropriétaires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Co-propriétaires</Manager>
  <Company>Denis Juillard Ingénieur HES Sàrl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 que le soleil peut nous apporter !</dc:title>
  <dc:subject>Projet d'installation solaire photovoltaïque</dc:subject>
  <dc:creator>Denis Juillard</dc:creator>
  <cp:keywords>Projet solaire photovoltaïque Viognier Ovronnaz Pont de Pierre 69 1912</cp:keywords>
  <dc:description>Sur demande des co-propriétaires, cette étude présente 4 solutions d’installations PV ET doit permettre à ceux-ci de prendre une/des décision(s) quant au futur de l’immeuble Viognier</dc:description>
  <cp:lastModifiedBy>Denis Juillard Ingénieur HES Sàrl</cp:lastModifiedBy>
  <cp:revision>81</cp:revision>
  <dcterms:created xsi:type="dcterms:W3CDTF">2022-12-05T11:06:25Z</dcterms:created>
  <dcterms:modified xsi:type="dcterms:W3CDTF">2024-01-23T14:36:36Z</dcterms:modified>
  <cp:category>Investissement</cp:category>
</cp:coreProperties>
</file>